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77" r:id="rId2"/>
    <p:sldId id="274" r:id="rId3"/>
    <p:sldId id="257" r:id="rId4"/>
    <p:sldId id="258" r:id="rId5"/>
    <p:sldId id="259" r:id="rId6"/>
    <p:sldId id="275" r:id="rId7"/>
    <p:sldId id="260" r:id="rId8"/>
    <p:sldId id="261" r:id="rId9"/>
    <p:sldId id="279" r:id="rId10"/>
    <p:sldId id="280" r:id="rId11"/>
    <p:sldId id="281" r:id="rId12"/>
    <p:sldId id="282" r:id="rId13"/>
    <p:sldId id="262" r:id="rId14"/>
    <p:sldId id="263" r:id="rId15"/>
    <p:sldId id="272" r:id="rId16"/>
    <p:sldId id="283" r:id="rId17"/>
    <p:sldId id="284" r:id="rId18"/>
    <p:sldId id="285" r:id="rId19"/>
    <p:sldId id="273" r:id="rId20"/>
    <p:sldId id="265" r:id="rId21"/>
    <p:sldId id="276" r:id="rId22"/>
    <p:sldId id="286" r:id="rId23"/>
    <p:sldId id="270" r:id="rId24"/>
    <p:sldId id="271" r:id="rId25"/>
    <p:sldId id="267" r:id="rId26"/>
    <p:sldId id="268" r:id="rId27"/>
  </p:sldIdLst>
  <p:sldSz cx="24384000" cy="13716000"/>
  <p:notesSz cx="7104063" cy="10234613"/>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lvl1pPr>
    <a:lvl2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lvl2pPr>
    <a:lvl3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lvl3pPr>
    <a:lvl4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lvl4pPr>
    <a:lvl5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lvl5pPr>
    <a:lvl6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lvl6pPr>
    <a:lvl7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lvl7pPr>
    <a:lvl8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lvl8pPr>
    <a:lvl9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4B0"/>
    <a:srgbClr val="156923"/>
    <a:srgbClr val="007E27"/>
    <a:srgbClr val="E60404"/>
    <a:srgbClr val="C82506"/>
    <a:srgbClr val="FB400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oppins"/>
          <a:ea typeface="Poppins"/>
          <a:cs typeface="Poppins"/>
        </a:font>
        <a:srgbClr val="B08605"/>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rgbClr val="CAD2E8"/>
          </a:solidFill>
        </a:fill>
      </a:tcStyle>
    </a:wholeTbl>
    <a:band2H>
      <a:tcTxStyle/>
      <a:tcStyle>
        <a:tcBdr/>
        <a:fill>
          <a:solidFill>
            <a:srgbClr val="E6EAF4"/>
          </a:solidFill>
        </a:fill>
      </a:tcStyle>
    </a:band2H>
    <a:firstCol>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chemeClr val="accent1"/>
          </a:solidFill>
        </a:fill>
      </a:tcStyle>
    </a:firstCol>
    <a:lastRow>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381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chemeClr val="accent1"/>
          </a:solidFill>
        </a:fill>
      </a:tcStyle>
    </a:lastRow>
    <a:firstRow>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381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chemeClr val="accent1"/>
          </a:solidFill>
        </a:fill>
      </a:tcStyle>
    </a:firstRow>
  </a:tblStyle>
  <a:tblStyle styleId="{C7B018BB-80A7-4F77-B60F-C8B233D01FF8}" styleName="">
    <a:tblBg/>
    <a:wholeTbl>
      <a:tcTxStyle b="off" i="off">
        <a:font>
          <a:latin typeface="Poppins"/>
          <a:ea typeface="Poppins"/>
          <a:cs typeface="Poppins"/>
        </a:font>
        <a:srgbClr val="B08605"/>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rgbClr val="F2E7CB"/>
          </a:solidFill>
        </a:fill>
      </a:tcStyle>
    </a:wholeTbl>
    <a:band2H>
      <a:tcTxStyle/>
      <a:tcStyle>
        <a:tcBdr/>
        <a:fill>
          <a:solidFill>
            <a:srgbClr val="F8F4E7"/>
          </a:solidFill>
        </a:fill>
      </a:tcStyle>
    </a:band2H>
    <a:firstCol>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chemeClr val="accent3"/>
          </a:solidFill>
        </a:fill>
      </a:tcStyle>
    </a:firstCol>
    <a:lastRow>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381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chemeClr val="accent3"/>
          </a:solidFill>
        </a:fill>
      </a:tcStyle>
    </a:lastRow>
    <a:firstRow>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381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chemeClr val="accent3"/>
          </a:solidFill>
        </a:fill>
      </a:tcStyle>
    </a:firstRow>
  </a:tblStyle>
  <a:tblStyle styleId="{EEE7283C-3CF3-47DC-8721-378D4A62B228}" styleName="">
    <a:tblBg/>
    <a:wholeTbl>
      <a:tcTxStyle b="off" i="off">
        <a:font>
          <a:latin typeface="Poppins"/>
          <a:ea typeface="Poppins"/>
          <a:cs typeface="Poppins"/>
        </a:font>
        <a:srgbClr val="B08605"/>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rgbClr val="D5CDDE"/>
          </a:solidFill>
        </a:fill>
      </a:tcStyle>
    </a:wholeTbl>
    <a:band2H>
      <a:tcTxStyle/>
      <a:tcStyle>
        <a:tcBdr/>
        <a:fill>
          <a:solidFill>
            <a:srgbClr val="EBE8EF"/>
          </a:solidFill>
        </a:fill>
      </a:tcStyle>
    </a:band2H>
    <a:firstCol>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chemeClr val="accent6"/>
          </a:solidFill>
        </a:fill>
      </a:tcStyle>
    </a:firstCol>
    <a:lastRow>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381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chemeClr val="accent6"/>
          </a:solidFill>
        </a:fill>
      </a:tcStyle>
    </a:lastRow>
    <a:firstRow>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381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chemeClr val="accent6"/>
          </a:solidFill>
        </a:fill>
      </a:tcStyle>
    </a:firstRow>
  </a:tblStyle>
  <a:tblStyle styleId="{CF821DB8-F4EB-4A41-A1BA-3FCAFE7338EE}" styleName="">
    <a:tblBg/>
    <a:wholeTbl>
      <a:tcTxStyle b="off" i="off">
        <a:font>
          <a:latin typeface="Poppins"/>
          <a:ea typeface="Poppins"/>
          <a:cs typeface="Poppins"/>
        </a:font>
        <a:srgbClr val="B0860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2EDE6"/>
          </a:solidFill>
        </a:fill>
      </a:tcStyle>
    </a:wholeTbl>
    <a:band2H>
      <a:tcTxStyle/>
      <a:tcStyle>
        <a:tcBdr/>
        <a:fill>
          <a:solidFill>
            <a:srgbClr val="ABADB0"/>
          </a:solidFill>
        </a:fill>
      </a:tcStyle>
    </a:band2H>
    <a:firstCol>
      <a:tcTxStyle b="on" i="off">
        <a:font>
          <a:latin typeface="Poppins"/>
          <a:ea typeface="Poppins"/>
          <a:cs typeface="Poppins"/>
        </a:font>
        <a:srgbClr val="ABADB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Poppins"/>
          <a:ea typeface="Poppins"/>
          <a:cs typeface="Poppins"/>
        </a:font>
        <a:srgbClr val="B08605"/>
      </a:tcTxStyle>
      <a:tcStyle>
        <a:tcBdr>
          <a:left>
            <a:ln w="12700" cap="flat">
              <a:noFill/>
              <a:miter lim="400000"/>
            </a:ln>
          </a:left>
          <a:right>
            <a:ln w="12700" cap="flat">
              <a:noFill/>
              <a:miter lim="400000"/>
            </a:ln>
          </a:right>
          <a:top>
            <a:ln w="50800" cap="flat">
              <a:solidFill>
                <a:srgbClr val="B08605"/>
              </a:solidFill>
              <a:prstDash val="solid"/>
              <a:round/>
            </a:ln>
          </a:top>
          <a:bottom>
            <a:ln w="25400" cap="flat">
              <a:solidFill>
                <a:srgbClr val="B08605"/>
              </a:solidFill>
              <a:prstDash val="solid"/>
              <a:round/>
            </a:ln>
          </a:bottom>
          <a:insideH>
            <a:ln w="12700" cap="flat">
              <a:noFill/>
              <a:miter lim="400000"/>
            </a:ln>
          </a:insideH>
          <a:insideV>
            <a:ln w="12700" cap="flat">
              <a:noFill/>
              <a:miter lim="400000"/>
            </a:ln>
          </a:insideV>
        </a:tcBdr>
        <a:fill>
          <a:solidFill>
            <a:srgbClr val="ABADB0"/>
          </a:solidFill>
        </a:fill>
      </a:tcStyle>
    </a:lastRow>
    <a:firstRow>
      <a:tcTxStyle b="on" i="off">
        <a:font>
          <a:latin typeface="Poppins"/>
          <a:ea typeface="Poppins"/>
          <a:cs typeface="Poppins"/>
        </a:font>
        <a:srgbClr val="ABADB0"/>
      </a:tcTxStyle>
      <a:tcStyle>
        <a:tcBdr>
          <a:left>
            <a:ln w="12700" cap="flat">
              <a:noFill/>
              <a:miter lim="400000"/>
            </a:ln>
          </a:left>
          <a:right>
            <a:ln w="12700" cap="flat">
              <a:noFill/>
              <a:miter lim="400000"/>
            </a:ln>
          </a:right>
          <a:top>
            <a:ln w="25400" cap="flat">
              <a:solidFill>
                <a:srgbClr val="B08605"/>
              </a:solidFill>
              <a:prstDash val="solid"/>
              <a:round/>
            </a:ln>
          </a:top>
          <a:bottom>
            <a:ln w="25400" cap="flat">
              <a:solidFill>
                <a:srgbClr val="B0860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Poppins"/>
          <a:ea typeface="Poppins"/>
          <a:cs typeface="Poppins"/>
        </a:font>
        <a:srgbClr val="B08605"/>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rgbClr val="E3D8CA"/>
          </a:solidFill>
        </a:fill>
      </a:tcStyle>
    </a:wholeTbl>
    <a:band2H>
      <a:tcTxStyle/>
      <a:tcStyle>
        <a:tcBdr/>
        <a:fill>
          <a:solidFill>
            <a:srgbClr val="F2EDE6"/>
          </a:solidFill>
        </a:fill>
      </a:tcStyle>
    </a:band2H>
    <a:firstCol>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rgbClr val="B08605"/>
          </a:solidFill>
        </a:fill>
      </a:tcStyle>
    </a:firstCol>
    <a:lastRow>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381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rgbClr val="B08605"/>
          </a:solidFill>
        </a:fill>
      </a:tcStyle>
    </a:lastRow>
    <a:firstRow>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381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rgbClr val="B08605"/>
          </a:solidFill>
        </a:fill>
      </a:tcStyle>
    </a:firstRow>
  </a:tblStyle>
  <a:tblStyle styleId="{2708684C-4D16-4618-839F-0558EEFCDFE6}" styleName="">
    <a:tblBg/>
    <a:wholeTbl>
      <a:tcTxStyle b="off"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rgbClr val="ABADB0">
              <a:alpha val="20000"/>
            </a:srgbClr>
          </a:solidFill>
        </a:fill>
      </a:tcStyle>
    </a:wholeTbl>
    <a:band2H>
      <a:tcTxStyle/>
      <a:tcStyle>
        <a:tcBdr/>
        <a:fill>
          <a:solidFill>
            <a:srgbClr val="FFFFFF"/>
          </a:solidFill>
        </a:fill>
      </a:tcStyle>
    </a:band2H>
    <a:firstCol>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solidFill>
            <a:srgbClr val="ABADB0">
              <a:alpha val="20000"/>
            </a:srgbClr>
          </a:solidFill>
        </a:fill>
      </a:tcStyle>
    </a:firstCol>
    <a:lastRow>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50800" cap="flat">
              <a:solidFill>
                <a:srgbClr val="ABADB0"/>
              </a:solidFill>
              <a:prstDash val="solid"/>
              <a:round/>
            </a:ln>
          </a:top>
          <a:bottom>
            <a:ln w="127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noFill/>
        </a:fill>
      </a:tcStyle>
    </a:lastRow>
    <a:firstRow>
      <a:tcTxStyle b="on" i="off">
        <a:font>
          <a:latin typeface="Poppins"/>
          <a:ea typeface="Poppins"/>
          <a:cs typeface="Poppins"/>
        </a:font>
        <a:srgbClr val="ABADB0"/>
      </a:tcTxStyle>
      <a:tcStyle>
        <a:tcBdr>
          <a:left>
            <a:ln w="12700" cap="flat">
              <a:solidFill>
                <a:srgbClr val="ABADB0"/>
              </a:solidFill>
              <a:prstDash val="solid"/>
              <a:round/>
            </a:ln>
          </a:left>
          <a:right>
            <a:ln w="12700" cap="flat">
              <a:solidFill>
                <a:srgbClr val="ABADB0"/>
              </a:solidFill>
              <a:prstDash val="solid"/>
              <a:round/>
            </a:ln>
          </a:right>
          <a:top>
            <a:ln w="12700" cap="flat">
              <a:solidFill>
                <a:srgbClr val="ABADB0"/>
              </a:solidFill>
              <a:prstDash val="solid"/>
              <a:round/>
            </a:ln>
          </a:top>
          <a:bottom>
            <a:ln w="25400" cap="flat">
              <a:solidFill>
                <a:srgbClr val="ABADB0"/>
              </a:solidFill>
              <a:prstDash val="solid"/>
              <a:round/>
            </a:ln>
          </a:bottom>
          <a:insideH>
            <a:ln w="12700" cap="flat">
              <a:solidFill>
                <a:srgbClr val="ABADB0"/>
              </a:solidFill>
              <a:prstDash val="solid"/>
              <a:round/>
            </a:ln>
          </a:insideH>
          <a:insideV>
            <a:ln w="12700" cap="flat">
              <a:solidFill>
                <a:srgbClr val="ABADB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6310" autoAdjust="0"/>
  </p:normalViewPr>
  <p:slideViewPr>
    <p:cSldViewPr snapToGrid="0">
      <p:cViewPr varScale="1">
        <p:scale>
          <a:sx n="56" d="100"/>
          <a:sy n="56" d="100"/>
        </p:scale>
        <p:origin x="558" y="84"/>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7" d="100"/>
          <a:sy n="77"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4F93B237-3C53-446D-BDC8-23EDC6F0528F}" type="datetimeFigureOut">
              <a:rPr lang="en-US" smtClean="0"/>
              <a:t>7/12/2021</a:t>
            </a:fld>
            <a:endParaRPr lang="en-US"/>
          </a:p>
        </p:txBody>
      </p:sp>
      <p:sp>
        <p:nvSpPr>
          <p:cNvPr id="4" name="Footer Placeholder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746486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5" name="Shape 75"/>
          <p:cNvSpPr>
            <a:spLocks noGrp="1" noRot="1" noChangeAspect="1"/>
          </p:cNvSpPr>
          <p:nvPr>
            <p:ph type="sldImg"/>
          </p:nvPr>
        </p:nvSpPr>
        <p:spPr>
          <a:xfrm>
            <a:off x="142875" y="768350"/>
            <a:ext cx="6818313" cy="3836988"/>
          </a:xfrm>
          <a:prstGeom prst="rect">
            <a:avLst/>
          </a:prstGeom>
        </p:spPr>
        <p:txBody>
          <a:bodyPr lIns="99075" tIns="49538" rIns="99075" bIns="49538"/>
          <a:lstStyle/>
          <a:p>
            <a:endParaRPr/>
          </a:p>
        </p:txBody>
      </p:sp>
      <p:sp>
        <p:nvSpPr>
          <p:cNvPr id="76" name="Shape 76"/>
          <p:cNvSpPr>
            <a:spLocks noGrp="1"/>
          </p:cNvSpPr>
          <p:nvPr>
            <p:ph type="body" sz="quarter" idx="1"/>
          </p:nvPr>
        </p:nvSpPr>
        <p:spPr>
          <a:xfrm>
            <a:off x="947209" y="4861441"/>
            <a:ext cx="5209646" cy="4605576"/>
          </a:xfrm>
          <a:prstGeom prst="rect">
            <a:avLst/>
          </a:prstGeom>
        </p:spPr>
        <p:txBody>
          <a:bodyPr lIns="99075" tIns="49538" rIns="99075" bIns="49538"/>
          <a:lstStyle/>
          <a:p>
            <a:endParaRPr/>
          </a:p>
        </p:txBody>
      </p:sp>
    </p:spTree>
    <p:extLst>
      <p:ext uri="{BB962C8B-B14F-4D97-AF65-F5344CB8AC3E}">
        <p14:creationId xmlns:p14="http://schemas.microsoft.com/office/powerpoint/2010/main" val="59262339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8157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_blank">
    <p:spTree>
      <p:nvGrpSpPr>
        <p:cNvPr id="1" name=""/>
        <p:cNvGrpSpPr/>
        <p:nvPr/>
      </p:nvGrpSpPr>
      <p:grpSpPr>
        <a:xfrm>
          <a:off x="0" y="0"/>
          <a:ext cx="0" cy="0"/>
          <a:chOff x="0" y="0"/>
          <a:chExt cx="0" cy="0"/>
        </a:xfrm>
      </p:grpSpPr>
      <p:sp>
        <p:nvSpPr>
          <p:cNvPr id="18" name="Picture Placeholder 2"/>
          <p:cNvSpPr>
            <a:spLocks noGrp="1"/>
          </p:cNvSpPr>
          <p:nvPr>
            <p:ph type="pic" sz="quarter" idx="13"/>
          </p:nvPr>
        </p:nvSpPr>
        <p:spPr>
          <a:xfrm>
            <a:off x="2930104" y="1940087"/>
            <a:ext cx="4459288" cy="4460876"/>
          </a:xfrm>
          <a:prstGeom prst="rect">
            <a:avLst/>
          </a:prstGeom>
        </p:spPr>
        <p:txBody>
          <a:bodyPr lIns="91439" tIns="45719" rIns="91439" bIns="45719">
            <a:noAutofit/>
          </a:bodyPr>
          <a:lstStyle/>
          <a:p>
            <a:endParaRPr/>
          </a:p>
        </p:txBody>
      </p:sp>
      <p:sp>
        <p:nvSpPr>
          <p:cNvPr id="19" name="Picture Placeholder 2"/>
          <p:cNvSpPr>
            <a:spLocks noGrp="1"/>
          </p:cNvSpPr>
          <p:nvPr>
            <p:ph type="pic" sz="quarter" idx="14"/>
          </p:nvPr>
        </p:nvSpPr>
        <p:spPr>
          <a:xfrm>
            <a:off x="7691825" y="1940086"/>
            <a:ext cx="4459288" cy="4460876"/>
          </a:xfrm>
          <a:prstGeom prst="rect">
            <a:avLst/>
          </a:prstGeom>
        </p:spPr>
        <p:txBody>
          <a:bodyPr lIns="91439" tIns="45719" rIns="91439" bIns="45719">
            <a:noAutofit/>
          </a:bodyPr>
          <a:lstStyle/>
          <a:p>
            <a:endParaRPr/>
          </a:p>
        </p:txBody>
      </p:sp>
      <p:sp>
        <p:nvSpPr>
          <p:cNvPr id="20" name="Picture Placeholder 2"/>
          <p:cNvSpPr>
            <a:spLocks noGrp="1"/>
          </p:cNvSpPr>
          <p:nvPr>
            <p:ph type="pic" sz="quarter" idx="15"/>
          </p:nvPr>
        </p:nvSpPr>
        <p:spPr>
          <a:xfrm>
            <a:off x="12453548" y="1940087"/>
            <a:ext cx="4459288" cy="4460876"/>
          </a:xfrm>
          <a:prstGeom prst="rect">
            <a:avLst/>
          </a:prstGeom>
        </p:spPr>
        <p:txBody>
          <a:bodyPr lIns="91439" tIns="45719" rIns="91439" bIns="45719">
            <a:noAutofit/>
          </a:bodyPr>
          <a:lstStyle/>
          <a:p>
            <a:endParaRPr/>
          </a:p>
        </p:txBody>
      </p:sp>
      <p:sp>
        <p:nvSpPr>
          <p:cNvPr id="21" name="Picture Placeholder 2"/>
          <p:cNvSpPr>
            <a:spLocks noGrp="1"/>
          </p:cNvSpPr>
          <p:nvPr>
            <p:ph type="pic" sz="quarter" idx="16"/>
          </p:nvPr>
        </p:nvSpPr>
        <p:spPr>
          <a:xfrm>
            <a:off x="17215270" y="1940086"/>
            <a:ext cx="4459288" cy="4460876"/>
          </a:xfrm>
          <a:prstGeom prst="rect">
            <a:avLst/>
          </a:prstGeom>
        </p:spPr>
        <p:txBody>
          <a:bodyPr lIns="91439" tIns="45719" rIns="91439" bIns="45719">
            <a:noAutofit/>
          </a:bodyPr>
          <a:lstStyle/>
          <a:p>
            <a:endParaRPr/>
          </a:p>
        </p:txBody>
      </p:sp>
      <p:sp>
        <p:nvSpPr>
          <p:cNvPr id="22" name="Picture Placeholder 2"/>
          <p:cNvSpPr>
            <a:spLocks noGrp="1"/>
          </p:cNvSpPr>
          <p:nvPr>
            <p:ph type="pic" sz="quarter" idx="17"/>
          </p:nvPr>
        </p:nvSpPr>
        <p:spPr>
          <a:xfrm>
            <a:off x="2930104" y="6701808"/>
            <a:ext cx="4459288" cy="4460876"/>
          </a:xfrm>
          <a:prstGeom prst="rect">
            <a:avLst/>
          </a:prstGeom>
        </p:spPr>
        <p:txBody>
          <a:bodyPr lIns="91439" tIns="45719" rIns="91439" bIns="45719">
            <a:noAutofit/>
          </a:bodyPr>
          <a:lstStyle/>
          <a:p>
            <a:endParaRPr/>
          </a:p>
        </p:txBody>
      </p:sp>
      <p:sp>
        <p:nvSpPr>
          <p:cNvPr id="23" name="Picture Placeholder 2"/>
          <p:cNvSpPr>
            <a:spLocks noGrp="1"/>
          </p:cNvSpPr>
          <p:nvPr>
            <p:ph type="pic" sz="quarter" idx="18"/>
          </p:nvPr>
        </p:nvSpPr>
        <p:spPr>
          <a:xfrm>
            <a:off x="7691825" y="6701807"/>
            <a:ext cx="4459288" cy="4460876"/>
          </a:xfrm>
          <a:prstGeom prst="rect">
            <a:avLst/>
          </a:prstGeom>
        </p:spPr>
        <p:txBody>
          <a:bodyPr lIns="91439" tIns="45719" rIns="91439" bIns="45719">
            <a:noAutofit/>
          </a:bodyPr>
          <a:lstStyle/>
          <a:p>
            <a:endParaRPr/>
          </a:p>
        </p:txBody>
      </p:sp>
      <p:sp>
        <p:nvSpPr>
          <p:cNvPr id="24" name="Picture Placeholder 2"/>
          <p:cNvSpPr>
            <a:spLocks noGrp="1"/>
          </p:cNvSpPr>
          <p:nvPr>
            <p:ph type="pic" sz="quarter" idx="19"/>
          </p:nvPr>
        </p:nvSpPr>
        <p:spPr>
          <a:xfrm>
            <a:off x="12453548" y="6701808"/>
            <a:ext cx="4459288" cy="4460876"/>
          </a:xfrm>
          <a:prstGeom prst="rect">
            <a:avLst/>
          </a:prstGeom>
        </p:spPr>
        <p:txBody>
          <a:bodyPr lIns="91439" tIns="45719" rIns="91439" bIns="45719">
            <a:noAutofit/>
          </a:bodyPr>
          <a:lstStyle/>
          <a:p>
            <a:endParaRPr/>
          </a:p>
        </p:txBody>
      </p:sp>
      <p:sp>
        <p:nvSpPr>
          <p:cNvPr id="25" name="Picture Placeholder 2"/>
          <p:cNvSpPr>
            <a:spLocks noGrp="1"/>
          </p:cNvSpPr>
          <p:nvPr>
            <p:ph type="pic" sz="quarter" idx="20"/>
          </p:nvPr>
        </p:nvSpPr>
        <p:spPr>
          <a:xfrm>
            <a:off x="17215270" y="6701807"/>
            <a:ext cx="4459288" cy="4460876"/>
          </a:xfrm>
          <a:prstGeom prst="rect">
            <a:avLst/>
          </a:prstGeom>
        </p:spPr>
        <p:txBody>
          <a:bodyPr lIns="91439" tIns="45719" rIns="91439" bIns="45719">
            <a:noAutofit/>
          </a:bodyPr>
          <a:lstStyle/>
          <a:p>
            <a:endParaRP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dark bg">
    <p:bg>
      <p:bgPr>
        <a:solidFill>
          <a:srgbClr val="34393D"/>
        </a:solidFill>
        <a:effectLst/>
      </p:bgPr>
    </p:bg>
    <p:spTree>
      <p:nvGrpSpPr>
        <p:cNvPr id="1" name=""/>
        <p:cNvGrpSpPr/>
        <p:nvPr/>
      </p:nvGrpSpPr>
      <p:grpSpPr>
        <a:xfrm>
          <a:off x="0" y="0"/>
          <a:ext cx="0" cy="0"/>
          <a:chOff x="0" y="0"/>
          <a:chExt cx="0" cy="0"/>
        </a:xfrm>
      </p:grpSpPr>
      <p:sp>
        <p:nvSpPr>
          <p:cNvPr id="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40" name="Circle"/>
          <p:cNvSpPr/>
          <p:nvPr/>
        </p:nvSpPr>
        <p:spPr>
          <a:xfrm>
            <a:off x="22495704" y="11739191"/>
            <a:ext cx="997089" cy="997089"/>
          </a:xfrm>
          <a:prstGeom prst="ellipse">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41" name="Title Text"/>
          <p:cNvSpPr txBox="1">
            <a:spLocks noGrp="1"/>
          </p:cNvSpPr>
          <p:nvPr>
            <p:ph type="title"/>
          </p:nvPr>
        </p:nvSpPr>
        <p:spPr>
          <a:xfrm>
            <a:off x="2121840" y="2279413"/>
            <a:ext cx="16482720" cy="2176836"/>
          </a:xfrm>
          <a:prstGeom prst="rect">
            <a:avLst/>
          </a:prstGeom>
        </p:spPr>
        <p:txBody>
          <a:bodyPr/>
          <a:lstStyle/>
          <a:p>
            <a:r>
              <a:t>Title Text</a:t>
            </a:r>
          </a:p>
        </p:txBody>
      </p:sp>
      <p:sp>
        <p:nvSpPr>
          <p:cNvPr id="42" name="Body Level One…"/>
          <p:cNvSpPr txBox="1">
            <a:spLocks noGrp="1"/>
          </p:cNvSpPr>
          <p:nvPr>
            <p:ph type="body" idx="1"/>
          </p:nvPr>
        </p:nvSpPr>
        <p:spPr>
          <a:xfrm>
            <a:off x="2272637" y="4671905"/>
            <a:ext cx="20476357" cy="701929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xfrm>
            <a:off x="22757735" y="12065117"/>
            <a:ext cx="473027" cy="381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50" name="Circle"/>
          <p:cNvSpPr/>
          <p:nvPr/>
        </p:nvSpPr>
        <p:spPr>
          <a:xfrm>
            <a:off x="22495704" y="11739191"/>
            <a:ext cx="997089" cy="997089"/>
          </a:xfrm>
          <a:prstGeom prst="ellipse">
            <a:avLst/>
          </a:prstGeom>
          <a:solidFill>
            <a:srgbClr val="51A7DD"/>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1" name="Picture Placeholder 2"/>
          <p:cNvSpPr>
            <a:spLocks noGrp="1"/>
          </p:cNvSpPr>
          <p:nvPr>
            <p:ph type="pic" sz="quarter" idx="13"/>
          </p:nvPr>
        </p:nvSpPr>
        <p:spPr>
          <a:xfrm>
            <a:off x="2930104" y="1940087"/>
            <a:ext cx="4459288" cy="4460876"/>
          </a:xfrm>
          <a:prstGeom prst="rect">
            <a:avLst/>
          </a:prstGeom>
        </p:spPr>
        <p:txBody>
          <a:bodyPr lIns="91439" tIns="45719" rIns="91439" bIns="45719">
            <a:noAutofit/>
          </a:bodyPr>
          <a:lstStyle/>
          <a:p>
            <a:endParaRPr/>
          </a:p>
        </p:txBody>
      </p:sp>
      <p:sp>
        <p:nvSpPr>
          <p:cNvPr id="52" name="Picture Placeholder 2"/>
          <p:cNvSpPr>
            <a:spLocks noGrp="1"/>
          </p:cNvSpPr>
          <p:nvPr>
            <p:ph type="pic" sz="quarter" idx="14"/>
          </p:nvPr>
        </p:nvSpPr>
        <p:spPr>
          <a:xfrm>
            <a:off x="7691825" y="1940086"/>
            <a:ext cx="4459288" cy="4460876"/>
          </a:xfrm>
          <a:prstGeom prst="rect">
            <a:avLst/>
          </a:prstGeom>
        </p:spPr>
        <p:txBody>
          <a:bodyPr lIns="91439" tIns="45719" rIns="91439" bIns="45719">
            <a:noAutofit/>
          </a:bodyPr>
          <a:lstStyle/>
          <a:p>
            <a:endParaRPr/>
          </a:p>
        </p:txBody>
      </p:sp>
      <p:sp>
        <p:nvSpPr>
          <p:cNvPr id="53" name="Picture Placeholder 2"/>
          <p:cNvSpPr>
            <a:spLocks noGrp="1"/>
          </p:cNvSpPr>
          <p:nvPr>
            <p:ph type="pic" sz="quarter" idx="15"/>
          </p:nvPr>
        </p:nvSpPr>
        <p:spPr>
          <a:xfrm>
            <a:off x="12453548" y="1940087"/>
            <a:ext cx="4459288" cy="4460876"/>
          </a:xfrm>
          <a:prstGeom prst="rect">
            <a:avLst/>
          </a:prstGeom>
        </p:spPr>
        <p:txBody>
          <a:bodyPr lIns="91439" tIns="45719" rIns="91439" bIns="45719">
            <a:noAutofit/>
          </a:bodyPr>
          <a:lstStyle/>
          <a:p>
            <a:endParaRPr/>
          </a:p>
        </p:txBody>
      </p:sp>
      <p:sp>
        <p:nvSpPr>
          <p:cNvPr id="54" name="Picture Placeholder 2"/>
          <p:cNvSpPr>
            <a:spLocks noGrp="1"/>
          </p:cNvSpPr>
          <p:nvPr>
            <p:ph type="pic" sz="quarter" idx="16"/>
          </p:nvPr>
        </p:nvSpPr>
        <p:spPr>
          <a:xfrm>
            <a:off x="17215270" y="1940086"/>
            <a:ext cx="4459288" cy="4460876"/>
          </a:xfrm>
          <a:prstGeom prst="rect">
            <a:avLst/>
          </a:prstGeom>
        </p:spPr>
        <p:txBody>
          <a:bodyPr lIns="91439" tIns="45719" rIns="91439" bIns="45719">
            <a:noAutofit/>
          </a:bodyPr>
          <a:lstStyle/>
          <a:p>
            <a:endParaRPr/>
          </a:p>
        </p:txBody>
      </p:sp>
      <p:sp>
        <p:nvSpPr>
          <p:cNvPr id="55" name="Picture Placeholder 2"/>
          <p:cNvSpPr>
            <a:spLocks noGrp="1"/>
          </p:cNvSpPr>
          <p:nvPr>
            <p:ph type="pic" sz="quarter" idx="17"/>
          </p:nvPr>
        </p:nvSpPr>
        <p:spPr>
          <a:xfrm>
            <a:off x="2930104" y="6701808"/>
            <a:ext cx="4459288" cy="4460876"/>
          </a:xfrm>
          <a:prstGeom prst="rect">
            <a:avLst/>
          </a:prstGeom>
        </p:spPr>
        <p:txBody>
          <a:bodyPr lIns="91439" tIns="45719" rIns="91439" bIns="45719">
            <a:noAutofit/>
          </a:bodyPr>
          <a:lstStyle/>
          <a:p>
            <a:endParaRPr/>
          </a:p>
        </p:txBody>
      </p:sp>
      <p:sp>
        <p:nvSpPr>
          <p:cNvPr id="56" name="Picture Placeholder 2"/>
          <p:cNvSpPr>
            <a:spLocks noGrp="1"/>
          </p:cNvSpPr>
          <p:nvPr>
            <p:ph type="pic" sz="quarter" idx="18"/>
          </p:nvPr>
        </p:nvSpPr>
        <p:spPr>
          <a:xfrm>
            <a:off x="7691825" y="6701807"/>
            <a:ext cx="4459288" cy="4460876"/>
          </a:xfrm>
          <a:prstGeom prst="rect">
            <a:avLst/>
          </a:prstGeom>
        </p:spPr>
        <p:txBody>
          <a:bodyPr lIns="91439" tIns="45719" rIns="91439" bIns="45719">
            <a:noAutofit/>
          </a:bodyPr>
          <a:lstStyle/>
          <a:p>
            <a:endParaRPr/>
          </a:p>
        </p:txBody>
      </p:sp>
      <p:sp>
        <p:nvSpPr>
          <p:cNvPr id="57" name="Picture Placeholder 2"/>
          <p:cNvSpPr>
            <a:spLocks noGrp="1"/>
          </p:cNvSpPr>
          <p:nvPr>
            <p:ph type="pic" sz="quarter" idx="19"/>
          </p:nvPr>
        </p:nvSpPr>
        <p:spPr>
          <a:xfrm>
            <a:off x="12453548" y="6701808"/>
            <a:ext cx="4459288" cy="4460876"/>
          </a:xfrm>
          <a:prstGeom prst="rect">
            <a:avLst/>
          </a:prstGeom>
        </p:spPr>
        <p:txBody>
          <a:bodyPr lIns="91439" tIns="45719" rIns="91439" bIns="45719">
            <a:noAutofit/>
          </a:bodyPr>
          <a:lstStyle/>
          <a:p>
            <a:endParaRPr/>
          </a:p>
        </p:txBody>
      </p:sp>
      <p:sp>
        <p:nvSpPr>
          <p:cNvPr id="58" name="Picture Placeholder 2"/>
          <p:cNvSpPr>
            <a:spLocks noGrp="1"/>
          </p:cNvSpPr>
          <p:nvPr>
            <p:ph type="pic" sz="quarter" idx="20"/>
          </p:nvPr>
        </p:nvSpPr>
        <p:spPr>
          <a:xfrm>
            <a:off x="17215270" y="6701807"/>
            <a:ext cx="4459288" cy="4460876"/>
          </a:xfrm>
          <a:prstGeom prst="rect">
            <a:avLst/>
          </a:prstGeom>
        </p:spPr>
        <p:txBody>
          <a:bodyPr lIns="91439" tIns="45719" rIns="91439" bIns="45719">
            <a:noAutofit/>
          </a:bodyPr>
          <a:lstStyle/>
          <a:p>
            <a:endParaRPr/>
          </a:p>
        </p:txBody>
      </p:sp>
      <p:sp>
        <p:nvSpPr>
          <p:cNvPr id="59" name="Slide Number"/>
          <p:cNvSpPr txBox="1">
            <a:spLocks noGrp="1"/>
          </p:cNvSpPr>
          <p:nvPr>
            <p:ph type="sldNum" sz="quarter" idx="2"/>
          </p:nvPr>
        </p:nvSpPr>
        <p:spPr>
          <a:xfrm>
            <a:off x="22757735" y="12065117"/>
            <a:ext cx="473027" cy="381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4630400" y="12712700"/>
            <a:ext cx="5689600" cy="736600"/>
          </a:xfrm>
          <a:prstGeom prst="rect">
            <a:avLst/>
          </a:prstGeom>
          <a:ln w="12700">
            <a:miter lim="400000"/>
          </a:ln>
        </p:spPr>
        <p:txBody>
          <a:bodyPr wrap="none" lIns="38100" tIns="38100" rIns="38100" bIns="38100">
            <a:spAutoFit/>
          </a:bodyPr>
          <a:lstStyle>
            <a:lvl1pPr algn="ctr">
              <a:defRPr cap="all" spc="400">
                <a:solidFill>
                  <a:srgbClr val="FFFFFF"/>
                </a:solidFill>
              </a:defRPr>
            </a:lvl1pPr>
          </a:lstStyle>
          <a:p>
            <a:fld id="{86CB4B4D-7CA3-9044-876B-883B54F8677D}" type="slidenum">
              <a:rPr/>
              <a:pPr/>
              <a:t>‹#›</a:t>
            </a:fld>
            <a:endParaRPr/>
          </a:p>
        </p:txBody>
      </p:sp>
      <p:sp>
        <p:nvSpPr>
          <p:cNvPr id="3" name="Title Text"/>
          <p:cNvSpPr txBox="1">
            <a:spLocks noGrp="1"/>
          </p:cNvSpPr>
          <p:nvPr>
            <p:ph type="title"/>
          </p:nvPr>
        </p:nvSpPr>
        <p:spPr>
          <a:xfrm>
            <a:off x="1219200" y="549275"/>
            <a:ext cx="21945600" cy="2651126"/>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r>
              <a:t>Title Text</a:t>
            </a:r>
          </a:p>
        </p:txBody>
      </p:sp>
      <p:sp>
        <p:nvSpPr>
          <p:cNvPr id="4" name="Body Level One…"/>
          <p:cNvSpPr txBox="1">
            <a:spLocks noGrp="1"/>
          </p:cNvSpPr>
          <p:nvPr>
            <p:ph type="body" idx="1"/>
          </p:nvPr>
        </p:nvSpPr>
        <p:spPr>
          <a:xfrm>
            <a:off x="1219200" y="3200400"/>
            <a:ext cx="21945600" cy="10515600"/>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Poppins"/>
          <a:ea typeface="Poppins"/>
          <a:cs typeface="Poppins"/>
          <a:sym typeface="Poppins"/>
        </a:defRPr>
      </a:lvl1pPr>
      <a:lvl2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Poppins"/>
          <a:ea typeface="Poppins"/>
          <a:cs typeface="Poppins"/>
          <a:sym typeface="Poppins"/>
        </a:defRPr>
      </a:lvl2pPr>
      <a:lvl3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Poppins"/>
          <a:ea typeface="Poppins"/>
          <a:cs typeface="Poppins"/>
          <a:sym typeface="Poppins"/>
        </a:defRPr>
      </a:lvl3pPr>
      <a:lvl4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Poppins"/>
          <a:ea typeface="Poppins"/>
          <a:cs typeface="Poppins"/>
          <a:sym typeface="Poppins"/>
        </a:defRPr>
      </a:lvl4pPr>
      <a:lvl5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Poppins"/>
          <a:ea typeface="Poppins"/>
          <a:cs typeface="Poppins"/>
          <a:sym typeface="Poppins"/>
        </a:defRPr>
      </a:lvl5pPr>
      <a:lvl6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Poppins"/>
          <a:ea typeface="Poppins"/>
          <a:cs typeface="Poppins"/>
          <a:sym typeface="Poppins"/>
        </a:defRPr>
      </a:lvl6pPr>
      <a:lvl7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Poppins"/>
          <a:ea typeface="Poppins"/>
          <a:cs typeface="Poppins"/>
          <a:sym typeface="Poppins"/>
        </a:defRPr>
      </a:lvl7pPr>
      <a:lvl8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Poppins"/>
          <a:ea typeface="Poppins"/>
          <a:cs typeface="Poppins"/>
          <a:sym typeface="Poppins"/>
        </a:defRPr>
      </a:lvl8pPr>
      <a:lvl9pPr marL="0" marR="0" indent="0" algn="l" defTabSz="825500" rtl="0" latinLnBrk="0">
        <a:lnSpc>
          <a:spcPct val="80000"/>
        </a:lnSpc>
        <a:spcBef>
          <a:spcPts val="0"/>
        </a:spcBef>
        <a:spcAft>
          <a:spcPts val="0"/>
        </a:spcAft>
        <a:buClrTx/>
        <a:buSzTx/>
        <a:buFontTx/>
        <a:buNone/>
        <a:tabLst/>
        <a:defRPr sz="10000" b="1" i="0" u="none" strike="noStrike" cap="none" spc="0" baseline="0">
          <a:ln>
            <a:noFill/>
          </a:ln>
          <a:solidFill>
            <a:srgbClr val="34393D"/>
          </a:solidFill>
          <a:uFillTx/>
          <a:latin typeface="Poppins"/>
          <a:ea typeface="Poppins"/>
          <a:cs typeface="Poppins"/>
          <a:sym typeface="Poppins"/>
        </a:defRPr>
      </a:lvl9pPr>
    </p:titleStyle>
    <p:bodyStyle>
      <a:lvl1pPr marL="0" marR="0" indent="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Poppins"/>
          <a:ea typeface="Poppins"/>
          <a:cs typeface="Poppins"/>
          <a:sym typeface="Poppins"/>
        </a:defRPr>
      </a:lvl1pPr>
      <a:lvl2pPr marL="0" marR="0" indent="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Poppins"/>
          <a:ea typeface="Poppins"/>
          <a:cs typeface="Poppins"/>
          <a:sym typeface="Poppins"/>
        </a:defRPr>
      </a:lvl2pPr>
      <a:lvl3pPr marL="0" marR="0" indent="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Poppins"/>
          <a:ea typeface="Poppins"/>
          <a:cs typeface="Poppins"/>
          <a:sym typeface="Poppins"/>
        </a:defRPr>
      </a:lvl3pPr>
      <a:lvl4pPr marL="0" marR="0" indent="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Poppins"/>
          <a:ea typeface="Poppins"/>
          <a:cs typeface="Poppins"/>
          <a:sym typeface="Poppins"/>
        </a:defRPr>
      </a:lvl4pPr>
      <a:lvl5pPr marL="0" marR="0" indent="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Poppins"/>
          <a:ea typeface="Poppins"/>
          <a:cs typeface="Poppins"/>
          <a:sym typeface="Poppins"/>
        </a:defRPr>
      </a:lvl5pPr>
      <a:lvl6pPr marL="0" marR="0" indent="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Poppins"/>
          <a:ea typeface="Poppins"/>
          <a:cs typeface="Poppins"/>
          <a:sym typeface="Poppins"/>
        </a:defRPr>
      </a:lvl6pPr>
      <a:lvl7pPr marL="0" marR="0" indent="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Poppins"/>
          <a:ea typeface="Poppins"/>
          <a:cs typeface="Poppins"/>
          <a:sym typeface="Poppins"/>
        </a:defRPr>
      </a:lvl7pPr>
      <a:lvl8pPr marL="0" marR="0" indent="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Poppins"/>
          <a:ea typeface="Poppins"/>
          <a:cs typeface="Poppins"/>
          <a:sym typeface="Poppins"/>
        </a:defRPr>
      </a:lvl8pPr>
      <a:lvl9pPr marL="0" marR="0" indent="0" algn="just" defTabSz="825500" rtl="0" latinLnBrk="0">
        <a:lnSpc>
          <a:spcPct val="100000"/>
        </a:lnSpc>
        <a:spcBef>
          <a:spcPts val="0"/>
        </a:spcBef>
        <a:spcAft>
          <a:spcPts val="0"/>
        </a:spcAft>
        <a:buClrTx/>
        <a:buSzTx/>
        <a:buFontTx/>
        <a:buNone/>
        <a:tabLst/>
        <a:defRPr sz="2000" b="0" i="0" u="none" strike="noStrike" cap="none" spc="0" baseline="0">
          <a:ln>
            <a:noFill/>
          </a:ln>
          <a:solidFill>
            <a:srgbClr val="ABADB0"/>
          </a:solidFill>
          <a:uFillTx/>
          <a:latin typeface="Poppins"/>
          <a:ea typeface="Poppins"/>
          <a:cs typeface="Poppins"/>
          <a:sym typeface="Poppins"/>
        </a:defRPr>
      </a:lvl9pPr>
    </p:bodyStyle>
    <p:otherStyle>
      <a:lvl1pPr marL="0" marR="0" indent="0" algn="ctr" defTabSz="825500" rtl="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1pPr>
      <a:lvl2pPr marL="0" marR="0" indent="0" algn="ctr" defTabSz="825500" rtl="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2pPr>
      <a:lvl3pPr marL="0" marR="0" indent="0" algn="ctr" defTabSz="825500" rtl="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3pPr>
      <a:lvl4pPr marL="0" marR="0" indent="0" algn="ctr" defTabSz="825500" rtl="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4pPr>
      <a:lvl5pPr marL="0" marR="0" indent="0" algn="ctr" defTabSz="825500" rtl="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5pPr>
      <a:lvl6pPr marL="0" marR="0" indent="0" algn="ctr" defTabSz="825500" rtl="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6pPr>
      <a:lvl7pPr marL="0" marR="0" indent="0" algn="ctr" defTabSz="825500" rtl="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7pPr>
      <a:lvl8pPr marL="0" marR="0" indent="0" algn="ctr" defTabSz="825500" rtl="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8pPr>
      <a:lvl9pPr marL="0" marR="0" indent="0" algn="ctr" defTabSz="825500" rtl="0" latinLnBrk="0">
        <a:lnSpc>
          <a:spcPct val="100000"/>
        </a:lnSpc>
        <a:spcBef>
          <a:spcPts val="0"/>
        </a:spcBef>
        <a:spcAft>
          <a:spcPts val="0"/>
        </a:spcAft>
        <a:buClrTx/>
        <a:buSzTx/>
        <a:buFontTx/>
        <a:buNone/>
        <a:tabLst/>
        <a:defRPr sz="2000" b="0" i="0" u="none" strike="noStrike" cap="all" spc="400" baseline="0">
          <a:ln>
            <a:noFill/>
          </a:ln>
          <a:solidFill>
            <a:schemeClr val="tx1"/>
          </a:solidFill>
          <a:uFillTx/>
          <a:latin typeface="+mn-lt"/>
          <a:ea typeface="+mn-ea"/>
          <a:cs typeface="+mn-cs"/>
          <a:sym typeface="Poppi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6.jpeg"/><Relationship Id="rId4" Type="http://schemas.openxmlformats.org/officeDocument/2006/relationships/image" Target="../media/image29.jpeg"/><Relationship Id="rId9"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3" Type="http://schemas.openxmlformats.org/officeDocument/2006/relationships/image" Target="../media/image40.jpeg"/><Relationship Id="rId7" Type="http://schemas.openxmlformats.org/officeDocument/2006/relationships/image" Target="../media/image44.jpeg"/><Relationship Id="rId12" Type="http://schemas.openxmlformats.org/officeDocument/2006/relationships/image" Target="../media/image49.jpeg"/><Relationship Id="rId2" Type="http://schemas.openxmlformats.org/officeDocument/2006/relationships/image" Target="../media/image39.JPG"/><Relationship Id="rId1" Type="http://schemas.openxmlformats.org/officeDocument/2006/relationships/slideLayout" Target="../slideLayouts/slideLayout1.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jpeg"/><Relationship Id="rId15" Type="http://schemas.openxmlformats.org/officeDocument/2006/relationships/image" Target="../media/image5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 Id="rId14" Type="http://schemas.openxmlformats.org/officeDocument/2006/relationships/image" Target="../media/image5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jpeg"/><Relationship Id="rId18" Type="http://schemas.openxmlformats.org/officeDocument/2006/relationships/image" Target="../media/image70.png"/><Relationship Id="rId3" Type="http://schemas.openxmlformats.org/officeDocument/2006/relationships/image" Target="../media/image55.jpeg"/><Relationship Id="rId21" Type="http://schemas.openxmlformats.org/officeDocument/2006/relationships/image" Target="../media/image73.jpe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jpe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jpeg"/><Relationship Id="rId9" Type="http://schemas.openxmlformats.org/officeDocument/2006/relationships/image" Target="../media/image61.jpeg"/><Relationship Id="rId14" Type="http://schemas.openxmlformats.org/officeDocument/2006/relationships/image" Target="../media/image66.jpe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85" name="Circle"/>
          <p:cNvSpPr/>
          <p:nvPr/>
        </p:nvSpPr>
        <p:spPr>
          <a:xfrm>
            <a:off x="14090826" y="-5575787"/>
            <a:ext cx="12812667" cy="12812667"/>
          </a:xfrm>
          <a:prstGeom prst="ellipse">
            <a:avLst/>
          </a:prstGeom>
          <a:solidFill>
            <a:srgbClr val="1014B0"/>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8" name="Circle"/>
          <p:cNvSpPr/>
          <p:nvPr/>
        </p:nvSpPr>
        <p:spPr>
          <a:xfrm>
            <a:off x="-5427439" y="-4833354"/>
            <a:ext cx="12787267" cy="12787267"/>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9" name="Circle"/>
          <p:cNvSpPr/>
          <p:nvPr/>
        </p:nvSpPr>
        <p:spPr>
          <a:xfrm>
            <a:off x="10426480" y="-9240133"/>
            <a:ext cx="20141357" cy="20141358"/>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0" name="Circle"/>
          <p:cNvSpPr/>
          <p:nvPr/>
        </p:nvSpPr>
        <p:spPr>
          <a:xfrm>
            <a:off x="-2922391" y="-2328307"/>
            <a:ext cx="7777172" cy="7777172"/>
          </a:xfrm>
          <a:prstGeom prst="ellipse">
            <a:avLst/>
          </a:prstGeom>
          <a:solidFill>
            <a:srgbClr val="E60404"/>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1" name="Company Name"/>
          <p:cNvSpPr txBox="1"/>
          <p:nvPr/>
        </p:nvSpPr>
        <p:spPr>
          <a:xfrm>
            <a:off x="863879" y="5327579"/>
            <a:ext cx="21049590" cy="5434851"/>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lvl1pPr algn="l">
              <a:defRPr sz="12000" b="1">
                <a:solidFill>
                  <a:srgbClr val="F4F5F7"/>
                </a:solidFill>
                <a:latin typeface="Poppins Medium"/>
                <a:ea typeface="Poppins Medium"/>
                <a:cs typeface="Poppins Medium"/>
                <a:sym typeface="Poppins Medium"/>
              </a:defRPr>
            </a:lvl1pPr>
          </a:lstStyle>
          <a:p>
            <a:r>
              <a:rPr lang="en-IN" sz="17300" dirty="0">
                <a:solidFill>
                  <a:srgbClr val="1014B0"/>
                </a:solidFill>
              </a:rPr>
              <a:t>Team Akila                             									Welcomes You</a:t>
            </a:r>
            <a:endParaRPr sz="17300" dirty="0">
              <a:solidFill>
                <a:srgbClr val="1014B0"/>
              </a:solidFill>
            </a:endParaRPr>
          </a:p>
        </p:txBody>
      </p:sp>
      <p:sp>
        <p:nvSpPr>
          <p:cNvPr id="82" name="PowerPoint &amp; Keynote template for business, marketing, education"/>
          <p:cNvSpPr txBox="1"/>
          <p:nvPr/>
        </p:nvSpPr>
        <p:spPr>
          <a:xfrm>
            <a:off x="1672290" y="8693658"/>
            <a:ext cx="15043663" cy="815608"/>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algn="l">
              <a:defRPr sz="4000" b="1">
                <a:solidFill>
                  <a:schemeClr val="accent3">
                    <a:lumOff val="25000"/>
                  </a:schemeClr>
                </a:solidFill>
                <a:latin typeface="Poppins Medium"/>
                <a:ea typeface="Poppins Medium"/>
                <a:cs typeface="Poppins Medium"/>
                <a:sym typeface="Poppins Medium"/>
              </a:defRPr>
            </a:pPr>
            <a:endParaRPr sz="4800" dirty="0">
              <a:solidFill>
                <a:srgbClr val="1014B0"/>
              </a:solidFill>
              <a:latin typeface="Bookman Old Style"/>
              <a:ea typeface="Bookman Old Style"/>
              <a:cs typeface="Bookman Old Style"/>
              <a:sym typeface="Bookman Old Style"/>
            </a:endParaRPr>
          </a:p>
        </p:txBody>
      </p:sp>
      <p:sp>
        <p:nvSpPr>
          <p:cNvPr id="83" name="Shape"/>
          <p:cNvSpPr/>
          <p:nvPr/>
        </p:nvSpPr>
        <p:spPr>
          <a:xfrm>
            <a:off x="3114919" y="2957363"/>
            <a:ext cx="1605141" cy="1605470"/>
          </a:xfrm>
          <a:custGeom>
            <a:avLst/>
            <a:gdLst/>
            <a:ahLst/>
            <a:cxnLst>
              <a:cxn ang="0">
                <a:pos x="wd2" y="hd2"/>
              </a:cxn>
              <a:cxn ang="5400000">
                <a:pos x="wd2" y="hd2"/>
              </a:cxn>
              <a:cxn ang="10800000">
                <a:pos x="wd2" y="hd2"/>
              </a:cxn>
              <a:cxn ang="16200000">
                <a:pos x="wd2" y="hd2"/>
              </a:cxn>
            </a:cxnLst>
            <a:rect l="0" t="0" r="r" b="b"/>
            <a:pathLst>
              <a:path w="20944" h="21590" extrusionOk="0">
                <a:moveTo>
                  <a:pt x="10472" y="0"/>
                </a:moveTo>
                <a:cubicBezTo>
                  <a:pt x="7791" y="0"/>
                  <a:pt x="5109" y="1053"/>
                  <a:pt x="3064" y="3161"/>
                </a:cubicBezTo>
                <a:cubicBezTo>
                  <a:pt x="1973" y="4286"/>
                  <a:pt x="1176" y="5599"/>
                  <a:pt x="667" y="6997"/>
                </a:cubicBezTo>
                <a:cubicBezTo>
                  <a:pt x="2525" y="6142"/>
                  <a:pt x="4457" y="5461"/>
                  <a:pt x="6443" y="4973"/>
                </a:cubicBezTo>
                <a:cubicBezTo>
                  <a:pt x="8794" y="4396"/>
                  <a:pt x="11197" y="4088"/>
                  <a:pt x="13609" y="4054"/>
                </a:cubicBezTo>
                <a:cubicBezTo>
                  <a:pt x="14413" y="4043"/>
                  <a:pt x="15218" y="4062"/>
                  <a:pt x="16023" y="4112"/>
                </a:cubicBezTo>
                <a:cubicBezTo>
                  <a:pt x="12828" y="4686"/>
                  <a:pt x="9713" y="5657"/>
                  <a:pt x="6745" y="7003"/>
                </a:cubicBezTo>
                <a:cubicBezTo>
                  <a:pt x="4378" y="8077"/>
                  <a:pt x="2121" y="9387"/>
                  <a:pt x="0" y="10908"/>
                </a:cubicBezTo>
                <a:cubicBezTo>
                  <a:pt x="15" y="12385"/>
                  <a:pt x="322" y="13857"/>
                  <a:pt x="921" y="15229"/>
                </a:cubicBezTo>
                <a:cubicBezTo>
                  <a:pt x="3547" y="12630"/>
                  <a:pt x="6492" y="10394"/>
                  <a:pt x="9689" y="8586"/>
                </a:cubicBezTo>
                <a:cubicBezTo>
                  <a:pt x="12671" y="6898"/>
                  <a:pt x="15842" y="5605"/>
                  <a:pt x="19126" y="4717"/>
                </a:cubicBezTo>
                <a:cubicBezTo>
                  <a:pt x="18764" y="4170"/>
                  <a:pt x="18349" y="3647"/>
                  <a:pt x="17878" y="3161"/>
                </a:cubicBezTo>
                <a:cubicBezTo>
                  <a:pt x="15833" y="1053"/>
                  <a:pt x="13152" y="0"/>
                  <a:pt x="10472" y="0"/>
                </a:cubicBezTo>
                <a:close/>
                <a:moveTo>
                  <a:pt x="19527" y="5367"/>
                </a:moveTo>
                <a:cubicBezTo>
                  <a:pt x="16501" y="6332"/>
                  <a:pt x="13596" y="7674"/>
                  <a:pt x="10883" y="9377"/>
                </a:cubicBezTo>
                <a:cubicBezTo>
                  <a:pt x="7545" y="11473"/>
                  <a:pt x="4546" y="14085"/>
                  <a:pt x="1974" y="17108"/>
                </a:cubicBezTo>
                <a:cubicBezTo>
                  <a:pt x="2298" y="17570"/>
                  <a:pt x="2660" y="18013"/>
                  <a:pt x="3064" y="18429"/>
                </a:cubicBezTo>
                <a:cubicBezTo>
                  <a:pt x="4180" y="19579"/>
                  <a:pt x="5486" y="20414"/>
                  <a:pt x="6877" y="20936"/>
                </a:cubicBezTo>
                <a:cubicBezTo>
                  <a:pt x="8598" y="17970"/>
                  <a:pt x="10653" y="15222"/>
                  <a:pt x="13003" y="12752"/>
                </a:cubicBezTo>
                <a:cubicBezTo>
                  <a:pt x="15171" y="10472"/>
                  <a:pt x="17576" y="8446"/>
                  <a:pt x="20169" y="6707"/>
                </a:cubicBezTo>
                <a:cubicBezTo>
                  <a:pt x="19988" y="6248"/>
                  <a:pt x="19773" y="5801"/>
                  <a:pt x="19527" y="5367"/>
                </a:cubicBezTo>
                <a:close/>
                <a:moveTo>
                  <a:pt x="20448" y="7509"/>
                </a:moveTo>
                <a:cubicBezTo>
                  <a:pt x="18374" y="9361"/>
                  <a:pt x="16496" y="11437"/>
                  <a:pt x="14855" y="13706"/>
                </a:cubicBezTo>
                <a:cubicBezTo>
                  <a:pt x="13087" y="16149"/>
                  <a:pt x="11607" y="18796"/>
                  <a:pt x="10435" y="21590"/>
                </a:cubicBezTo>
                <a:cubicBezTo>
                  <a:pt x="13128" y="21600"/>
                  <a:pt x="15823" y="20547"/>
                  <a:pt x="17878" y="18429"/>
                </a:cubicBezTo>
                <a:cubicBezTo>
                  <a:pt x="20745" y="15474"/>
                  <a:pt x="21600" y="11234"/>
                  <a:pt x="20448" y="7509"/>
                </a:cubicBezTo>
                <a:close/>
              </a:path>
            </a:pathLst>
          </a:custGeom>
          <a:solidFill>
            <a:srgbClr val="1014B0"/>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6" name="Circle"/>
          <p:cNvSpPr/>
          <p:nvPr/>
        </p:nvSpPr>
        <p:spPr>
          <a:xfrm>
            <a:off x="4956576" y="9805878"/>
            <a:ext cx="2833507" cy="2833508"/>
          </a:xfrm>
          <a:prstGeom prst="ellipse">
            <a:avLst/>
          </a:prstGeom>
          <a:solidFill>
            <a:srgbClr val="1014B0"/>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solidFill>
                <a:srgbClr val="1014B0"/>
              </a:solidFill>
            </a:endParaRPr>
          </a:p>
        </p:txBody>
      </p:sp>
      <p:sp>
        <p:nvSpPr>
          <p:cNvPr id="88" name="Circle"/>
          <p:cNvSpPr/>
          <p:nvPr/>
        </p:nvSpPr>
        <p:spPr>
          <a:xfrm>
            <a:off x="9937895" y="1392586"/>
            <a:ext cx="953919" cy="953919"/>
          </a:xfrm>
          <a:prstGeom prst="ellipse">
            <a:avLst/>
          </a:prstGeom>
          <a:solidFill>
            <a:srgbClr val="1014B0"/>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9" name="Circle"/>
          <p:cNvSpPr/>
          <p:nvPr/>
        </p:nvSpPr>
        <p:spPr>
          <a:xfrm>
            <a:off x="8505546" y="6355739"/>
            <a:ext cx="11509827" cy="11509830"/>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5" name="PowerPoint &amp; Keynote template for business, marketing, education"/>
          <p:cNvSpPr txBox="1"/>
          <p:nvPr/>
        </p:nvSpPr>
        <p:spPr>
          <a:xfrm rot="11966887">
            <a:off x="14810161" y="11787488"/>
            <a:ext cx="1001653" cy="646331"/>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lgn="ctr">
              <a:defRPr sz="3700" b="1">
                <a:solidFill>
                  <a:schemeClr val="accent2">
                    <a:satOff val="-63636"/>
                    <a:lumOff val="36666"/>
                  </a:schemeClr>
                </a:solidFill>
                <a:latin typeface="Bookman Old Style"/>
                <a:ea typeface="Bookman Old Style"/>
                <a:cs typeface="Bookman Old Style"/>
                <a:sym typeface="Bookman Old Style"/>
              </a:defRPr>
            </a:lvl1pPr>
          </a:lstStyle>
          <a:p>
            <a:pPr>
              <a:defRPr>
                <a:latin typeface="Poppins Medium"/>
                <a:ea typeface="Poppins Medium"/>
                <a:cs typeface="Poppins Medium"/>
                <a:sym typeface="Poppins Medium"/>
              </a:defRPr>
            </a:pPr>
            <a:endParaRPr dirty="0">
              <a:latin typeface="Bookman Old Style"/>
              <a:ea typeface="Bookman Old Style"/>
              <a:cs typeface="Bookman Old Style"/>
              <a:sym typeface="Bookman Old Style"/>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1053" y="8981744"/>
            <a:ext cx="5880076" cy="441005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5410" y="331104"/>
            <a:ext cx="5995719" cy="33725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05" y="244076"/>
            <a:ext cx="5874709" cy="4406032"/>
          </a:xfrm>
          <a:prstGeom prst="rect">
            <a:avLst/>
          </a:prstGeom>
        </p:spPr>
      </p:pic>
    </p:spTree>
    <p:extLst>
      <p:ext uri="{BB962C8B-B14F-4D97-AF65-F5344CB8AC3E}">
        <p14:creationId xmlns:p14="http://schemas.microsoft.com/office/powerpoint/2010/main" val="374087053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schemeClr>
        </a:solidFill>
        <a:effectLst/>
      </p:bgPr>
    </p:bg>
    <p:spTree>
      <p:nvGrpSpPr>
        <p:cNvPr id="1" name=""/>
        <p:cNvGrpSpPr/>
        <p:nvPr/>
      </p:nvGrpSpPr>
      <p:grpSpPr>
        <a:xfrm>
          <a:off x="0" y="0"/>
          <a:ext cx="0" cy="0"/>
          <a:chOff x="0" y="0"/>
          <a:chExt cx="0" cy="0"/>
        </a:xfrm>
      </p:grpSpPr>
      <p:sp>
        <p:nvSpPr>
          <p:cNvPr id="2"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I</a:t>
            </a:r>
            <a:r>
              <a:rPr sz="6500" u="sng" cap="all" dirty="0">
                <a:solidFill>
                  <a:srgbClr val="1014B0"/>
                </a:solidFill>
                <a:latin typeface="Bookman Old Style"/>
                <a:ea typeface="Bookman Old Style"/>
                <a:cs typeface="Bookman Old Style"/>
                <a:sym typeface="Bookman Old Style"/>
              </a:rPr>
              <a:t>nfrastructure</a:t>
            </a:r>
          </a:p>
        </p:txBody>
      </p:sp>
      <p:sp>
        <p:nvSpPr>
          <p:cNvPr id="5" name="Title text info"/>
          <p:cNvSpPr txBox="1"/>
          <p:nvPr/>
        </p:nvSpPr>
        <p:spPr>
          <a:xfrm>
            <a:off x="2190940" y="1491800"/>
            <a:ext cx="19530513" cy="1111073"/>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lnSpc>
                <a:spcPct val="80000"/>
              </a:lnSpc>
              <a:defRPr sz="4200">
                <a:solidFill>
                  <a:srgbClr val="34393D"/>
                </a:solidFill>
                <a:latin typeface="Bookman Old Style"/>
                <a:ea typeface="Bookman Old Style"/>
                <a:cs typeface="Bookman Old Style"/>
                <a:sym typeface="Bookman Old Style"/>
              </a:defRPr>
            </a:lvl1pPr>
          </a:lstStyle>
          <a:p>
            <a:pPr>
              <a:defRPr>
                <a:latin typeface="Poppins"/>
                <a:ea typeface="Poppins"/>
                <a:cs typeface="Poppins"/>
                <a:sym typeface="Poppins"/>
              </a:defRPr>
            </a:pPr>
            <a:r>
              <a:rPr dirty="0">
                <a:solidFill>
                  <a:srgbClr val="1014B0"/>
                </a:solidFill>
                <a:latin typeface="Bookman Old Style"/>
                <a:ea typeface="Bookman Old Style"/>
                <a:cs typeface="Bookman Old Style"/>
                <a:sym typeface="Bookman Old Style"/>
              </a:rPr>
              <a:t>Complete manufacturing facilities for manufacture of castings with the following production machineries, </a:t>
            </a:r>
            <a:r>
              <a:rPr dirty="0" err="1">
                <a:solidFill>
                  <a:srgbClr val="1014B0"/>
                </a:solidFill>
                <a:latin typeface="Bookman Old Style"/>
                <a:ea typeface="Bookman Old Style"/>
                <a:cs typeface="Bookman Old Style"/>
                <a:sym typeface="Bookman Old Style"/>
              </a:rPr>
              <a:t>equipments</a:t>
            </a:r>
            <a:r>
              <a:rPr dirty="0">
                <a:solidFill>
                  <a:srgbClr val="1014B0"/>
                </a:solidFill>
                <a:latin typeface="Bookman Old Style"/>
                <a:ea typeface="Bookman Old Style"/>
                <a:cs typeface="Bookman Old Style"/>
                <a:sym typeface="Bookman Old Style"/>
              </a:rPr>
              <a:t> and facilities</a:t>
            </a:r>
            <a:r>
              <a:rPr dirty="0">
                <a:latin typeface="Bookman Old Style"/>
                <a:ea typeface="Bookman Old Style"/>
                <a:cs typeface="Bookman Old Style"/>
                <a:sym typeface="Bookman Old Style"/>
              </a:rPr>
              <a:t>.</a:t>
            </a:r>
          </a:p>
        </p:txBody>
      </p:sp>
      <p:sp>
        <p:nvSpPr>
          <p:cNvPr id="14" name="Slide Number"/>
          <p:cNvSpPr txBox="1">
            <a:spLocks noGrp="1"/>
          </p:cNvSpPr>
          <p:nvPr>
            <p:ph type="sldNum" sz="quarter" idx="2"/>
          </p:nvPr>
        </p:nvSpPr>
        <p:spPr>
          <a:xfrm>
            <a:off x="14630400" y="12712700"/>
            <a:ext cx="5689600" cy="736600"/>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10</a:t>
            </a:fld>
            <a:endParaRPr/>
          </a:p>
        </p:txBody>
      </p:sp>
      <p:sp>
        <p:nvSpPr>
          <p:cNvPr id="10" name="Title text info"/>
          <p:cNvSpPr txBox="1"/>
          <p:nvPr/>
        </p:nvSpPr>
        <p:spPr>
          <a:xfrm>
            <a:off x="1385197" y="3154823"/>
            <a:ext cx="10511820" cy="1061829"/>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lang="en-US" b="1" dirty="0">
                <a:solidFill>
                  <a:srgbClr val="1014B0"/>
                </a:solidFill>
                <a:uFillTx/>
                <a:latin typeface="Bookman Old Style" panose="02050604050505020204" pitchFamily="18" charset="0"/>
                <a:ea typeface="Poppins"/>
                <a:cs typeface="Poppins"/>
                <a:sym typeface="Poppins"/>
              </a:rPr>
              <a:t>Continuous mixer 6MT mixed sand per hour for core production.</a:t>
            </a:r>
          </a:p>
        </p:txBody>
      </p:sp>
      <p:sp>
        <p:nvSpPr>
          <p:cNvPr id="11" name="Title text info"/>
          <p:cNvSpPr txBox="1"/>
          <p:nvPr/>
        </p:nvSpPr>
        <p:spPr>
          <a:xfrm>
            <a:off x="11261258" y="11772950"/>
            <a:ext cx="11286833" cy="1554272"/>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lang="en-IN" b="1" dirty="0">
                <a:solidFill>
                  <a:srgbClr val="1014B0"/>
                </a:solidFill>
                <a:latin typeface="Bookman Old Style" panose="02050604050505020204" pitchFamily="18" charset="0"/>
              </a:rPr>
              <a:t>Core Shooter for volume production of cores.  Intensive batch mixer 150 Kgs capacity for core sand.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20599" y="3130274"/>
            <a:ext cx="11286833" cy="752455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20801" r="32182"/>
          <a:stretch/>
        </p:blipFill>
        <p:spPr>
          <a:xfrm>
            <a:off x="531318" y="5696144"/>
            <a:ext cx="10382250" cy="7524556"/>
          </a:xfrm>
          <a:prstGeom prst="rect">
            <a:avLst/>
          </a:prstGeom>
        </p:spPr>
      </p:pic>
    </p:spTree>
    <p:extLst>
      <p:ext uri="{BB962C8B-B14F-4D97-AF65-F5344CB8AC3E}">
        <p14:creationId xmlns:p14="http://schemas.microsoft.com/office/powerpoint/2010/main" val="40372688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schemeClr>
        </a:solidFill>
        <a:effectLst/>
      </p:bgPr>
    </p:bg>
    <p:spTree>
      <p:nvGrpSpPr>
        <p:cNvPr id="1" name=""/>
        <p:cNvGrpSpPr/>
        <p:nvPr/>
      </p:nvGrpSpPr>
      <p:grpSpPr>
        <a:xfrm>
          <a:off x="0" y="0"/>
          <a:ext cx="0" cy="0"/>
          <a:chOff x="0" y="0"/>
          <a:chExt cx="0" cy="0"/>
        </a:xfrm>
      </p:grpSpPr>
      <p:sp>
        <p:nvSpPr>
          <p:cNvPr id="2"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I</a:t>
            </a:r>
            <a:r>
              <a:rPr sz="6500" u="sng" cap="all" dirty="0">
                <a:solidFill>
                  <a:srgbClr val="1014B0"/>
                </a:solidFill>
                <a:latin typeface="Bookman Old Style"/>
                <a:ea typeface="Bookman Old Style"/>
                <a:cs typeface="Bookman Old Style"/>
                <a:sym typeface="Bookman Old Style"/>
              </a:rPr>
              <a:t>nfrastructure</a:t>
            </a:r>
          </a:p>
        </p:txBody>
      </p:sp>
      <p:sp>
        <p:nvSpPr>
          <p:cNvPr id="5" name="Title text info"/>
          <p:cNvSpPr txBox="1"/>
          <p:nvPr/>
        </p:nvSpPr>
        <p:spPr>
          <a:xfrm>
            <a:off x="2190940" y="1491800"/>
            <a:ext cx="19530513" cy="1111073"/>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lnSpc>
                <a:spcPct val="80000"/>
              </a:lnSpc>
              <a:defRPr sz="4200">
                <a:solidFill>
                  <a:srgbClr val="34393D"/>
                </a:solidFill>
                <a:latin typeface="Bookman Old Style"/>
                <a:ea typeface="Bookman Old Style"/>
                <a:cs typeface="Bookman Old Style"/>
                <a:sym typeface="Bookman Old Style"/>
              </a:defRPr>
            </a:lvl1pPr>
          </a:lstStyle>
          <a:p>
            <a:pPr>
              <a:defRPr>
                <a:latin typeface="Poppins"/>
                <a:ea typeface="Poppins"/>
                <a:cs typeface="Poppins"/>
                <a:sym typeface="Poppins"/>
              </a:defRPr>
            </a:pPr>
            <a:r>
              <a:rPr dirty="0">
                <a:solidFill>
                  <a:srgbClr val="1014B0"/>
                </a:solidFill>
                <a:latin typeface="Bookman Old Style"/>
                <a:ea typeface="Bookman Old Style"/>
                <a:cs typeface="Bookman Old Style"/>
                <a:sym typeface="Bookman Old Style"/>
              </a:rPr>
              <a:t>Complete manufacturing facilities for manufacture of castings with the following production machineries, </a:t>
            </a:r>
            <a:r>
              <a:rPr dirty="0" err="1">
                <a:solidFill>
                  <a:srgbClr val="1014B0"/>
                </a:solidFill>
                <a:latin typeface="Bookman Old Style"/>
                <a:ea typeface="Bookman Old Style"/>
                <a:cs typeface="Bookman Old Style"/>
                <a:sym typeface="Bookman Old Style"/>
              </a:rPr>
              <a:t>equipments</a:t>
            </a:r>
            <a:r>
              <a:rPr dirty="0">
                <a:solidFill>
                  <a:srgbClr val="1014B0"/>
                </a:solidFill>
                <a:latin typeface="Bookman Old Style"/>
                <a:ea typeface="Bookman Old Style"/>
                <a:cs typeface="Bookman Old Style"/>
                <a:sym typeface="Bookman Old Style"/>
              </a:rPr>
              <a:t> and facilities</a:t>
            </a:r>
            <a:r>
              <a:rPr dirty="0">
                <a:latin typeface="Bookman Old Style"/>
                <a:ea typeface="Bookman Old Style"/>
                <a:cs typeface="Bookman Old Style"/>
                <a:sym typeface="Bookman Old Style"/>
              </a:rPr>
              <a:t>.</a:t>
            </a:r>
          </a:p>
        </p:txBody>
      </p:sp>
      <p:sp>
        <p:nvSpPr>
          <p:cNvPr id="14" name="Slide Number"/>
          <p:cNvSpPr txBox="1">
            <a:spLocks noGrp="1"/>
          </p:cNvSpPr>
          <p:nvPr>
            <p:ph type="sldNum" sz="quarter" idx="2"/>
          </p:nvPr>
        </p:nvSpPr>
        <p:spPr>
          <a:xfrm>
            <a:off x="14630400" y="12712700"/>
            <a:ext cx="5689600" cy="736600"/>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11</a:t>
            </a:fld>
            <a:endParaRPr/>
          </a:p>
        </p:txBody>
      </p:sp>
      <p:sp>
        <p:nvSpPr>
          <p:cNvPr id="12" name="Title text info"/>
          <p:cNvSpPr txBox="1"/>
          <p:nvPr/>
        </p:nvSpPr>
        <p:spPr>
          <a:xfrm>
            <a:off x="1590038" y="3625150"/>
            <a:ext cx="8473766" cy="2046714"/>
          </a:xfrm>
          <a:prstGeom prst="rect">
            <a:avLst/>
          </a:prstGeom>
          <a:ln w="25400">
            <a:solidFill>
              <a:srgbClr val="A7A7A7"/>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b="1" dirty="0">
                <a:solidFill>
                  <a:srgbClr val="1014B0"/>
                </a:solidFill>
                <a:latin typeface="Bookman Old Style" panose="02050604050505020204" pitchFamily="18" charset="0"/>
              </a:rPr>
              <a:t>Shot blast machine </a:t>
            </a:r>
            <a:endParaRPr lang="en-IN" b="1" dirty="0">
              <a:solidFill>
                <a:srgbClr val="1014B0"/>
              </a:solidFill>
              <a:latin typeface="Bookman Old Style" panose="02050604050505020204" pitchFamily="18" charset="0"/>
            </a:endParaRPr>
          </a:p>
          <a:p>
            <a:r>
              <a:rPr lang="en-IN" b="1" dirty="0">
                <a:solidFill>
                  <a:srgbClr val="1014B0"/>
                </a:solidFill>
                <a:latin typeface="Bookman Old Style" panose="02050604050505020204" pitchFamily="18" charset="0"/>
              </a:rPr>
              <a:t>		* T</a:t>
            </a:r>
            <a:r>
              <a:rPr b="1" dirty="0">
                <a:solidFill>
                  <a:srgbClr val="1014B0"/>
                </a:solidFill>
                <a:latin typeface="Bookman Old Style" panose="02050604050505020204" pitchFamily="18" charset="0"/>
              </a:rPr>
              <a:t>able type </a:t>
            </a:r>
            <a:endParaRPr lang="en-IN" b="1" dirty="0">
              <a:solidFill>
                <a:srgbClr val="1014B0"/>
              </a:solidFill>
              <a:latin typeface="Bookman Old Style" panose="02050604050505020204" pitchFamily="18" charset="0"/>
            </a:endParaRPr>
          </a:p>
          <a:p>
            <a:r>
              <a:rPr lang="en-IN" b="1" dirty="0">
                <a:solidFill>
                  <a:srgbClr val="1014B0"/>
                </a:solidFill>
                <a:latin typeface="Bookman Old Style" panose="02050604050505020204" pitchFamily="18" charset="0"/>
              </a:rPr>
              <a:t>        		 </a:t>
            </a:r>
            <a:r>
              <a:rPr b="1" dirty="0">
                <a:solidFill>
                  <a:srgbClr val="1014B0"/>
                </a:solidFill>
                <a:latin typeface="Bookman Old Style" panose="02050604050505020204" pitchFamily="18" charset="0"/>
              </a:rPr>
              <a:t>48”</a:t>
            </a:r>
            <a:r>
              <a:rPr lang="en-IN" b="1" dirty="0">
                <a:solidFill>
                  <a:srgbClr val="1014B0"/>
                </a:solidFill>
                <a:latin typeface="Bookman Old Style" panose="02050604050505020204" pitchFamily="18" charset="0"/>
              </a:rPr>
              <a:t> diameter table</a:t>
            </a:r>
          </a:p>
          <a:p>
            <a:r>
              <a:rPr lang="en-IN" b="1" dirty="0">
                <a:solidFill>
                  <a:srgbClr val="1014B0"/>
                </a:solidFill>
                <a:latin typeface="Bookman Old Style" panose="02050604050505020204" pitchFamily="18" charset="0"/>
              </a:rPr>
              <a:t>     </a:t>
            </a:r>
            <a:endParaRPr b="1" dirty="0">
              <a:solidFill>
                <a:srgbClr val="1014B0"/>
              </a:solidFill>
              <a:latin typeface="Bookman Old Style" panose="02050604050505020204" pitchFamily="18"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2218" y="7262944"/>
            <a:ext cx="9221112" cy="614740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59962" y="3257114"/>
            <a:ext cx="9067800" cy="6045200"/>
          </a:xfrm>
          <a:prstGeom prst="rect">
            <a:avLst/>
          </a:prstGeom>
        </p:spPr>
      </p:pic>
      <p:sp>
        <p:nvSpPr>
          <p:cNvPr id="9" name="Title text info"/>
          <p:cNvSpPr txBox="1"/>
          <p:nvPr/>
        </p:nvSpPr>
        <p:spPr>
          <a:xfrm>
            <a:off x="13759962" y="10336648"/>
            <a:ext cx="7582812" cy="1554272"/>
          </a:xfrm>
          <a:prstGeom prst="rect">
            <a:avLst/>
          </a:prstGeom>
          <a:ln w="25400">
            <a:solidFill>
              <a:srgbClr val="A7A7A7"/>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b="1" dirty="0">
                <a:solidFill>
                  <a:srgbClr val="1014B0"/>
                </a:solidFill>
                <a:latin typeface="Bookman Old Style" panose="02050604050505020204" pitchFamily="18" charset="0"/>
              </a:rPr>
              <a:t>Shot blast machine </a:t>
            </a:r>
            <a:endParaRPr lang="en-IN" b="1" dirty="0">
              <a:solidFill>
                <a:srgbClr val="1014B0"/>
              </a:solidFill>
              <a:latin typeface="Bookman Old Style" panose="02050604050505020204" pitchFamily="18" charset="0"/>
            </a:endParaRPr>
          </a:p>
          <a:p>
            <a:r>
              <a:rPr lang="en-IN" b="1" dirty="0">
                <a:solidFill>
                  <a:srgbClr val="1014B0"/>
                </a:solidFill>
                <a:latin typeface="Bookman Old Style" panose="02050604050505020204" pitchFamily="18" charset="0"/>
              </a:rPr>
              <a:t>		     *  Spinner Hanger type</a:t>
            </a:r>
          </a:p>
          <a:p>
            <a:r>
              <a:rPr lang="en-IN" b="1" dirty="0">
                <a:solidFill>
                  <a:srgbClr val="1014B0"/>
                </a:solidFill>
                <a:latin typeface="Bookman Old Style" panose="02050604050505020204" pitchFamily="18" charset="0"/>
              </a:rPr>
              <a:t>                750 Kgs Hook Capacity</a:t>
            </a:r>
            <a:endParaRPr b="1" dirty="0">
              <a:solidFill>
                <a:srgbClr val="1014B0"/>
              </a:solidFill>
              <a:latin typeface="Bookman Old Style" panose="02050604050505020204" pitchFamily="18" charset="0"/>
            </a:endParaRPr>
          </a:p>
        </p:txBody>
      </p:sp>
    </p:spTree>
    <p:extLst>
      <p:ext uri="{BB962C8B-B14F-4D97-AF65-F5344CB8AC3E}">
        <p14:creationId xmlns:p14="http://schemas.microsoft.com/office/powerpoint/2010/main" val="277718368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schemeClr>
        </a:solidFill>
        <a:effectLst/>
      </p:bgPr>
    </p:bg>
    <p:spTree>
      <p:nvGrpSpPr>
        <p:cNvPr id="1" name=""/>
        <p:cNvGrpSpPr/>
        <p:nvPr/>
      </p:nvGrpSpPr>
      <p:grpSpPr>
        <a:xfrm>
          <a:off x="0" y="0"/>
          <a:ext cx="0" cy="0"/>
          <a:chOff x="0" y="0"/>
          <a:chExt cx="0" cy="0"/>
        </a:xfrm>
      </p:grpSpPr>
      <p:sp>
        <p:nvSpPr>
          <p:cNvPr id="2"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I</a:t>
            </a:r>
            <a:r>
              <a:rPr sz="6500" u="sng" cap="all" dirty="0">
                <a:solidFill>
                  <a:srgbClr val="1014B0"/>
                </a:solidFill>
                <a:latin typeface="Bookman Old Style"/>
                <a:ea typeface="Bookman Old Style"/>
                <a:cs typeface="Bookman Old Style"/>
                <a:sym typeface="Bookman Old Style"/>
              </a:rPr>
              <a:t>nfrastructure</a:t>
            </a:r>
          </a:p>
        </p:txBody>
      </p:sp>
      <p:sp>
        <p:nvSpPr>
          <p:cNvPr id="5" name="Title text info"/>
          <p:cNvSpPr txBox="1"/>
          <p:nvPr/>
        </p:nvSpPr>
        <p:spPr>
          <a:xfrm>
            <a:off x="2190940" y="1491800"/>
            <a:ext cx="19530513" cy="1111073"/>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lnSpc>
                <a:spcPct val="80000"/>
              </a:lnSpc>
              <a:defRPr sz="4200">
                <a:solidFill>
                  <a:srgbClr val="34393D"/>
                </a:solidFill>
                <a:latin typeface="Bookman Old Style"/>
                <a:ea typeface="Bookman Old Style"/>
                <a:cs typeface="Bookman Old Style"/>
                <a:sym typeface="Bookman Old Style"/>
              </a:defRPr>
            </a:lvl1pPr>
          </a:lstStyle>
          <a:p>
            <a:pPr>
              <a:defRPr>
                <a:latin typeface="Poppins"/>
                <a:ea typeface="Poppins"/>
                <a:cs typeface="Poppins"/>
                <a:sym typeface="Poppins"/>
              </a:defRPr>
            </a:pPr>
            <a:r>
              <a:rPr dirty="0">
                <a:solidFill>
                  <a:srgbClr val="1014B0"/>
                </a:solidFill>
                <a:latin typeface="Bookman Old Style"/>
                <a:ea typeface="Bookman Old Style"/>
                <a:cs typeface="Bookman Old Style"/>
                <a:sym typeface="Bookman Old Style"/>
              </a:rPr>
              <a:t>Complete manufacturing facilities for manufacture of castings with the following production machineries, </a:t>
            </a:r>
            <a:r>
              <a:rPr dirty="0" err="1">
                <a:solidFill>
                  <a:srgbClr val="1014B0"/>
                </a:solidFill>
                <a:latin typeface="Bookman Old Style"/>
                <a:ea typeface="Bookman Old Style"/>
                <a:cs typeface="Bookman Old Style"/>
                <a:sym typeface="Bookman Old Style"/>
              </a:rPr>
              <a:t>equipments</a:t>
            </a:r>
            <a:r>
              <a:rPr dirty="0">
                <a:solidFill>
                  <a:srgbClr val="1014B0"/>
                </a:solidFill>
                <a:latin typeface="Bookman Old Style"/>
                <a:ea typeface="Bookman Old Style"/>
                <a:cs typeface="Bookman Old Style"/>
                <a:sym typeface="Bookman Old Style"/>
              </a:rPr>
              <a:t> and facilities</a:t>
            </a:r>
            <a:r>
              <a:rPr dirty="0">
                <a:latin typeface="Bookman Old Style"/>
                <a:ea typeface="Bookman Old Style"/>
                <a:cs typeface="Bookman Old Style"/>
                <a:sym typeface="Bookman Old Style"/>
              </a:rPr>
              <a:t>.</a:t>
            </a:r>
          </a:p>
        </p:txBody>
      </p:sp>
      <p:sp>
        <p:nvSpPr>
          <p:cNvPr id="14" name="Slide Number"/>
          <p:cNvSpPr txBox="1">
            <a:spLocks noGrp="1"/>
          </p:cNvSpPr>
          <p:nvPr>
            <p:ph type="sldNum" sz="quarter" idx="2"/>
          </p:nvPr>
        </p:nvSpPr>
        <p:spPr>
          <a:xfrm>
            <a:off x="14630400" y="12712700"/>
            <a:ext cx="5689600" cy="736600"/>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12</a:t>
            </a:fld>
            <a:endParaRPr/>
          </a:p>
        </p:txBody>
      </p:sp>
      <p:sp>
        <p:nvSpPr>
          <p:cNvPr id="12" name="Title text info"/>
          <p:cNvSpPr txBox="1"/>
          <p:nvPr/>
        </p:nvSpPr>
        <p:spPr>
          <a:xfrm>
            <a:off x="744673" y="3213637"/>
            <a:ext cx="10325100" cy="1554272"/>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b="1" dirty="0">
                <a:solidFill>
                  <a:srgbClr val="1014B0"/>
                </a:solidFill>
                <a:latin typeface="Bookman Old Style" panose="02050604050505020204" pitchFamily="18" charset="0"/>
              </a:rPr>
              <a:t>EOT cranes of capacity 12.5 MT, 10 MT, 5Mt and 2MT for handling hot metal and large </a:t>
            </a:r>
            <a:r>
              <a:rPr b="1" dirty="0" err="1">
                <a:solidFill>
                  <a:srgbClr val="1014B0"/>
                </a:solidFill>
                <a:latin typeface="Bookman Old Style" panose="02050604050505020204" pitchFamily="18" charset="0"/>
              </a:rPr>
              <a:t>moulds</a:t>
            </a:r>
            <a:r>
              <a:rPr lang="en-IN" b="1" dirty="0">
                <a:solidFill>
                  <a:srgbClr val="1014B0"/>
                </a:solidFill>
                <a:latin typeface="Bookman Old Style" panose="02050604050505020204" pitchFamily="18" charset="0"/>
              </a:rPr>
              <a:t>.</a:t>
            </a:r>
            <a:endParaRPr b="1" dirty="0">
              <a:solidFill>
                <a:srgbClr val="1014B0"/>
              </a:solidFill>
              <a:latin typeface="Bookman Old Style" panose="02050604050505020204" pitchFamily="18" charset="0"/>
            </a:endParaRPr>
          </a:p>
        </p:txBody>
      </p:sp>
      <p:sp>
        <p:nvSpPr>
          <p:cNvPr id="13" name="Title text info"/>
          <p:cNvSpPr txBox="1"/>
          <p:nvPr/>
        </p:nvSpPr>
        <p:spPr>
          <a:xfrm>
            <a:off x="12902105" y="10665986"/>
            <a:ext cx="10712567" cy="2046714"/>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b="1" dirty="0">
                <a:solidFill>
                  <a:srgbClr val="1014B0"/>
                </a:solidFill>
                <a:latin typeface="Bookman Old Style" panose="02050604050505020204" pitchFamily="18" charset="0"/>
              </a:rPr>
              <a:t>Digital crane weigher </a:t>
            </a:r>
            <a:r>
              <a:rPr lang="en-US" b="1" dirty="0">
                <a:solidFill>
                  <a:srgbClr val="1014B0"/>
                </a:solidFill>
                <a:latin typeface="Bookman Old Style" panose="02050604050505020204" pitchFamily="18" charset="0"/>
              </a:rPr>
              <a:t>10 MT capacity </a:t>
            </a:r>
            <a:r>
              <a:rPr b="1" dirty="0">
                <a:solidFill>
                  <a:srgbClr val="1014B0"/>
                </a:solidFill>
                <a:latin typeface="Bookman Old Style" panose="02050604050505020204" pitchFamily="18" charset="0"/>
              </a:rPr>
              <a:t>for precise weighment of molten metal during filling and pouring with wireless data transfer facility for recording data.</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02105" y="2972012"/>
            <a:ext cx="10325100" cy="688340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9896" t="1406" r="16980" b="24565"/>
          <a:stretch/>
        </p:blipFill>
        <p:spPr>
          <a:xfrm>
            <a:off x="744673" y="6049896"/>
            <a:ext cx="10712567" cy="6883400"/>
          </a:xfrm>
          <a:prstGeom prst="rect">
            <a:avLst/>
          </a:prstGeom>
        </p:spPr>
      </p:pic>
    </p:spTree>
    <p:extLst>
      <p:ext uri="{BB962C8B-B14F-4D97-AF65-F5344CB8AC3E}">
        <p14:creationId xmlns:p14="http://schemas.microsoft.com/office/powerpoint/2010/main" val="56016398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alpha val="84000"/>
          </a:srgbClr>
        </a:solidFill>
        <a:effectLst/>
      </p:bgPr>
    </p:bg>
    <p:spTree>
      <p:nvGrpSpPr>
        <p:cNvPr id="1" name=""/>
        <p:cNvGrpSpPr/>
        <p:nvPr/>
      </p:nvGrpSpPr>
      <p:grpSpPr>
        <a:xfrm>
          <a:off x="0" y="0"/>
          <a:ext cx="0" cy="0"/>
          <a:chOff x="0" y="0"/>
          <a:chExt cx="0" cy="0"/>
        </a:xfrm>
      </p:grpSpPr>
      <p:sp>
        <p:nvSpPr>
          <p:cNvPr id="189"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90"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I</a:t>
            </a:r>
            <a:r>
              <a:rPr sz="6500" u="sng" cap="all" dirty="0">
                <a:solidFill>
                  <a:srgbClr val="1014B0"/>
                </a:solidFill>
                <a:latin typeface="Bookman Old Style"/>
                <a:ea typeface="Bookman Old Style"/>
                <a:cs typeface="Bookman Old Style"/>
                <a:sym typeface="Bookman Old Style"/>
              </a:rPr>
              <a:t>nfrastructure</a:t>
            </a:r>
          </a:p>
        </p:txBody>
      </p:sp>
      <p:sp>
        <p:nvSpPr>
          <p:cNvPr id="191" name="Rectangle"/>
          <p:cNvSpPr/>
          <p:nvPr/>
        </p:nvSpPr>
        <p:spPr>
          <a:xfrm>
            <a:off x="7986652" y="2768275"/>
            <a:ext cx="8142289" cy="10947725"/>
          </a:xfrm>
          <a:prstGeom prst="rect">
            <a:avLst/>
          </a:prstGeom>
          <a:solidFill>
            <a:srgbClr val="FFC000"/>
          </a:solidFill>
          <a:ln w="12700">
            <a:miter lim="400000"/>
          </a:ln>
          <a:effectLst>
            <a:outerShdw blurRad="25400" rotWithShape="0">
              <a:srgbClr val="000000">
                <a:alpha val="50000"/>
              </a:srgbClr>
            </a:outerShdw>
          </a:effectLst>
        </p:spPr>
        <p:txBody>
          <a:bodyPr lIns="38100" tIns="38100" rIns="38100" bIns="38100" anchor="ctr"/>
          <a:lstStyle/>
          <a:p>
            <a:pPr>
              <a:defRPr>
                <a:solidFill>
                  <a:schemeClr val="accent3">
                    <a:lumOff val="-9999"/>
                  </a:schemeClr>
                </a:solidFill>
              </a:defRPr>
            </a:pPr>
            <a:endParaRPr/>
          </a:p>
        </p:txBody>
      </p:sp>
      <p:sp>
        <p:nvSpPr>
          <p:cNvPr id="192" name="Title text info"/>
          <p:cNvSpPr txBox="1"/>
          <p:nvPr/>
        </p:nvSpPr>
        <p:spPr>
          <a:xfrm>
            <a:off x="2190940" y="1491800"/>
            <a:ext cx="19530513" cy="1111073"/>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lnSpc>
                <a:spcPct val="80000"/>
              </a:lnSpc>
              <a:defRPr sz="4200">
                <a:solidFill>
                  <a:srgbClr val="34393D"/>
                </a:solidFill>
                <a:latin typeface="Bookman Old Style"/>
                <a:ea typeface="Bookman Old Style"/>
                <a:cs typeface="Bookman Old Style"/>
                <a:sym typeface="Bookman Old Style"/>
              </a:defRPr>
            </a:lvl1pPr>
          </a:lstStyle>
          <a:p>
            <a:pPr>
              <a:defRPr>
                <a:latin typeface="Poppins"/>
                <a:ea typeface="Poppins"/>
                <a:cs typeface="Poppins"/>
                <a:sym typeface="Poppins"/>
              </a:defRPr>
            </a:pPr>
            <a:r>
              <a:rPr dirty="0">
                <a:solidFill>
                  <a:srgbClr val="1014B0"/>
                </a:solidFill>
                <a:latin typeface="Bookman Old Style"/>
                <a:ea typeface="Bookman Old Style"/>
                <a:cs typeface="Bookman Old Style"/>
                <a:sym typeface="Bookman Old Style"/>
              </a:rPr>
              <a:t>Complete manufacturing facilities for manufacture of castings with the following production machineries, </a:t>
            </a:r>
            <a:r>
              <a:rPr dirty="0" err="1">
                <a:solidFill>
                  <a:srgbClr val="1014B0"/>
                </a:solidFill>
                <a:latin typeface="Bookman Old Style"/>
                <a:ea typeface="Bookman Old Style"/>
                <a:cs typeface="Bookman Old Style"/>
                <a:sym typeface="Bookman Old Style"/>
              </a:rPr>
              <a:t>equipments</a:t>
            </a:r>
            <a:r>
              <a:rPr dirty="0">
                <a:solidFill>
                  <a:srgbClr val="1014B0"/>
                </a:solidFill>
                <a:latin typeface="Bookman Old Style"/>
                <a:ea typeface="Bookman Old Style"/>
                <a:cs typeface="Bookman Old Style"/>
                <a:sym typeface="Bookman Old Style"/>
              </a:rPr>
              <a:t> and facilities</a:t>
            </a:r>
            <a:r>
              <a:rPr dirty="0">
                <a:latin typeface="Bookman Old Style"/>
                <a:ea typeface="Bookman Old Style"/>
                <a:cs typeface="Bookman Old Style"/>
                <a:sym typeface="Bookman Old Style"/>
              </a:rPr>
              <a:t>.</a:t>
            </a:r>
          </a:p>
        </p:txBody>
      </p:sp>
      <p:sp>
        <p:nvSpPr>
          <p:cNvPr id="199" name="Title text info"/>
          <p:cNvSpPr txBox="1"/>
          <p:nvPr/>
        </p:nvSpPr>
        <p:spPr>
          <a:xfrm>
            <a:off x="494572" y="3102609"/>
            <a:ext cx="7277217" cy="3524042"/>
          </a:xfrm>
          <a:prstGeom prst="rect">
            <a:avLst/>
          </a:prstGeom>
          <a:ln w="25400">
            <a:solidFill>
              <a:srgbClr val="A7A7A7"/>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b="1" dirty="0">
                <a:solidFill>
                  <a:srgbClr val="1014B0"/>
                </a:solidFill>
                <a:latin typeface="Bookman Old Style" panose="02050604050505020204" pitchFamily="18" charset="0"/>
              </a:rPr>
              <a:t>Process control instrumentation and temperature measurement capability - including microprocessor based thermal analysis instruments and immersion pyrometers for liquid metal temperature measurement</a:t>
            </a:r>
            <a:r>
              <a:rPr lang="en-IN" b="1" dirty="0">
                <a:solidFill>
                  <a:srgbClr val="1014B0"/>
                </a:solidFill>
                <a:latin typeface="Bookman Old Style" panose="02050604050505020204" pitchFamily="18" charset="0"/>
              </a:rPr>
              <a:t>.</a:t>
            </a:r>
            <a:endParaRPr b="1" dirty="0">
              <a:solidFill>
                <a:srgbClr val="1014B0"/>
              </a:solidFill>
              <a:latin typeface="Bookman Old Style" panose="02050604050505020204" pitchFamily="18" charset="0"/>
            </a:endParaRPr>
          </a:p>
        </p:txBody>
      </p:sp>
      <p:sp>
        <p:nvSpPr>
          <p:cNvPr id="201" name="Title text info"/>
          <p:cNvSpPr txBox="1"/>
          <p:nvPr/>
        </p:nvSpPr>
        <p:spPr>
          <a:xfrm>
            <a:off x="16173457" y="9025534"/>
            <a:ext cx="7277217" cy="3524042"/>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b="1" dirty="0">
                <a:solidFill>
                  <a:srgbClr val="1014B0"/>
                </a:solidFill>
                <a:latin typeface="Bookman Old Style" panose="02050604050505020204" pitchFamily="18" charset="0"/>
              </a:rPr>
              <a:t>ATAS - metallurgical process control software from </a:t>
            </a:r>
            <a:r>
              <a:rPr b="1" dirty="0" err="1">
                <a:solidFill>
                  <a:srgbClr val="1014B0"/>
                </a:solidFill>
                <a:latin typeface="Bookman Old Style" panose="02050604050505020204" pitchFamily="18" charset="0"/>
              </a:rPr>
              <a:t>Novacast</a:t>
            </a:r>
            <a:r>
              <a:rPr b="1" dirty="0">
                <a:solidFill>
                  <a:srgbClr val="1014B0"/>
                </a:solidFill>
                <a:latin typeface="Bookman Old Style" panose="02050604050505020204" pitchFamily="18" charset="0"/>
              </a:rPr>
              <a:t> for precise assessment of melt condition and control of melt parameters prior to  pouring with prediction of tensile, hardness and cell counts.</a:t>
            </a:r>
          </a:p>
        </p:txBody>
      </p:sp>
      <p:sp>
        <p:nvSpPr>
          <p:cNvPr id="202" name="Slide Number"/>
          <p:cNvSpPr txBox="1">
            <a:spLocks noGrp="1"/>
          </p:cNvSpPr>
          <p:nvPr>
            <p:ph type="sldNum" sz="quarter" idx="2"/>
          </p:nvPr>
        </p:nvSpPr>
        <p:spPr>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13</a:t>
            </a:fld>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5354" y="3084812"/>
            <a:ext cx="7949401" cy="6057256"/>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04"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05"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I</a:t>
            </a:r>
            <a:r>
              <a:rPr sz="6500" u="sng" cap="all" dirty="0">
                <a:solidFill>
                  <a:srgbClr val="1014B0"/>
                </a:solidFill>
                <a:latin typeface="Bookman Old Style"/>
                <a:ea typeface="Bookman Old Style"/>
                <a:cs typeface="Bookman Old Style"/>
                <a:sym typeface="Bookman Old Style"/>
              </a:rPr>
              <a:t>nfrastructure</a:t>
            </a:r>
          </a:p>
        </p:txBody>
      </p:sp>
      <p:sp>
        <p:nvSpPr>
          <p:cNvPr id="207" name="Title text info"/>
          <p:cNvSpPr txBox="1"/>
          <p:nvPr/>
        </p:nvSpPr>
        <p:spPr>
          <a:xfrm>
            <a:off x="16493277" y="2963418"/>
            <a:ext cx="7277218" cy="4016484"/>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dirty="0">
                <a:solidFill>
                  <a:srgbClr val="1014B0"/>
                </a:solidFill>
              </a:rPr>
              <a:t>Simulation software: </a:t>
            </a:r>
            <a:r>
              <a:rPr dirty="0" err="1">
                <a:solidFill>
                  <a:srgbClr val="1014B0"/>
                </a:solidFill>
              </a:rPr>
              <a:t>Novaflow</a:t>
            </a:r>
            <a:r>
              <a:rPr dirty="0">
                <a:solidFill>
                  <a:srgbClr val="1014B0"/>
                </a:solidFill>
              </a:rPr>
              <a:t> &amp; Solid for PC based casting solidification simulation to determine optimum locations for placement of in-gates and feeders and determining geometric points prone to defects such as shrinkage and porosity.</a:t>
            </a:r>
          </a:p>
        </p:txBody>
      </p:sp>
      <p:sp>
        <p:nvSpPr>
          <p:cNvPr id="210" name="Title text info"/>
          <p:cNvSpPr txBox="1"/>
          <p:nvPr/>
        </p:nvSpPr>
        <p:spPr>
          <a:xfrm>
            <a:off x="7174024" y="8750651"/>
            <a:ext cx="7277218" cy="2046714"/>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dirty="0">
                <a:solidFill>
                  <a:srgbClr val="1014B0"/>
                </a:solidFill>
              </a:rPr>
              <a:t>Nikon stereo zoom microscope – for study of casting defects and evaluation of sand grains and surface finish of </a:t>
            </a:r>
            <a:r>
              <a:rPr dirty="0" err="1">
                <a:solidFill>
                  <a:srgbClr val="1014B0"/>
                </a:solidFill>
              </a:rPr>
              <a:t>moulds</a:t>
            </a:r>
            <a:r>
              <a:rPr dirty="0">
                <a:solidFill>
                  <a:srgbClr val="1014B0"/>
                </a:solidFill>
              </a:rPr>
              <a:t> and cores</a:t>
            </a:r>
            <a:r>
              <a:rPr dirty="0"/>
              <a:t>.</a:t>
            </a:r>
          </a:p>
        </p:txBody>
      </p:sp>
      <p:sp>
        <p:nvSpPr>
          <p:cNvPr id="212" name="Title text info"/>
          <p:cNvSpPr txBox="1"/>
          <p:nvPr/>
        </p:nvSpPr>
        <p:spPr>
          <a:xfrm>
            <a:off x="160572" y="2432503"/>
            <a:ext cx="7277218" cy="2539157"/>
          </a:xfrm>
          <a:prstGeom prst="rect">
            <a:avLst/>
          </a:prstGeom>
          <a:ln w="25400">
            <a:solidFill>
              <a:srgbClr val="A7A7A7"/>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dirty="0" err="1">
                <a:solidFill>
                  <a:srgbClr val="1014B0"/>
                </a:solidFill>
              </a:rPr>
              <a:t>Clemex</a:t>
            </a:r>
            <a:r>
              <a:rPr dirty="0">
                <a:solidFill>
                  <a:srgbClr val="1014B0"/>
                </a:solidFill>
              </a:rPr>
              <a:t> Image </a:t>
            </a:r>
            <a:r>
              <a:rPr dirty="0" err="1">
                <a:solidFill>
                  <a:srgbClr val="1014B0"/>
                </a:solidFill>
              </a:rPr>
              <a:t>analyser</a:t>
            </a:r>
            <a:r>
              <a:rPr dirty="0">
                <a:solidFill>
                  <a:srgbClr val="1014B0"/>
                </a:solidFill>
              </a:rPr>
              <a:t> Vision PE - for microstructure image capture and quantification of alloy phases with report generation including microstructure photos.</a:t>
            </a:r>
          </a:p>
        </p:txBody>
      </p:sp>
      <p:sp>
        <p:nvSpPr>
          <p:cNvPr id="213" name="Title text info"/>
          <p:cNvSpPr txBox="1"/>
          <p:nvPr/>
        </p:nvSpPr>
        <p:spPr>
          <a:xfrm>
            <a:off x="156985" y="5204850"/>
            <a:ext cx="7277218" cy="3031599"/>
          </a:xfrm>
          <a:prstGeom prst="rect">
            <a:avLst/>
          </a:prstGeom>
          <a:ln w="25400">
            <a:solidFill>
              <a:srgbClr val="A7A7A7"/>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dirty="0">
                <a:solidFill>
                  <a:srgbClr val="1014B0"/>
                </a:solidFill>
              </a:rPr>
              <a:t>Nikon microscope with camera – </a:t>
            </a:r>
            <a:r>
              <a:rPr dirty="0" err="1">
                <a:solidFill>
                  <a:srgbClr val="1014B0"/>
                </a:solidFill>
              </a:rPr>
              <a:t>Epiphot</a:t>
            </a:r>
            <a:r>
              <a:rPr dirty="0">
                <a:solidFill>
                  <a:srgbClr val="1014B0"/>
                </a:solidFill>
              </a:rPr>
              <a:t> 200 – capable of sample  evaluation by bright field (BF), </a:t>
            </a:r>
            <a:r>
              <a:rPr dirty="0" err="1">
                <a:solidFill>
                  <a:srgbClr val="1014B0"/>
                </a:solidFill>
              </a:rPr>
              <a:t>darkfield</a:t>
            </a:r>
            <a:r>
              <a:rPr dirty="0">
                <a:solidFill>
                  <a:srgbClr val="1014B0"/>
                </a:solidFill>
              </a:rPr>
              <a:t>  (DF), </a:t>
            </a:r>
            <a:r>
              <a:rPr dirty="0" err="1">
                <a:solidFill>
                  <a:srgbClr val="1014B0"/>
                </a:solidFill>
              </a:rPr>
              <a:t>polarised</a:t>
            </a:r>
            <a:r>
              <a:rPr dirty="0">
                <a:solidFill>
                  <a:srgbClr val="1014B0"/>
                </a:solidFill>
              </a:rPr>
              <a:t> light (Pol) and differential interference contrast (DIC).</a:t>
            </a:r>
          </a:p>
        </p:txBody>
      </p:sp>
      <p:sp>
        <p:nvSpPr>
          <p:cNvPr id="214" name="Title text info"/>
          <p:cNvSpPr txBox="1"/>
          <p:nvPr/>
        </p:nvSpPr>
        <p:spPr>
          <a:xfrm>
            <a:off x="9351054" y="11402586"/>
            <a:ext cx="7277217" cy="2046714"/>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dirty="0" err="1">
                <a:solidFill>
                  <a:srgbClr val="1014B0"/>
                </a:solidFill>
              </a:rPr>
              <a:t>Struers</a:t>
            </a:r>
            <a:r>
              <a:rPr dirty="0">
                <a:solidFill>
                  <a:srgbClr val="1014B0"/>
                </a:solidFill>
              </a:rPr>
              <a:t> automatic polisher for preparation of microstructure specimens for optical microscopy and image analysis</a:t>
            </a:r>
            <a:r>
              <a:rPr dirty="0"/>
              <a:t>.</a:t>
            </a:r>
          </a:p>
        </p:txBody>
      </p:sp>
      <p:sp>
        <p:nvSpPr>
          <p:cNvPr id="216" name="Title text info"/>
          <p:cNvSpPr txBox="1"/>
          <p:nvPr/>
        </p:nvSpPr>
        <p:spPr>
          <a:xfrm>
            <a:off x="22035078" y="2146753"/>
            <a:ext cx="2275729" cy="571501"/>
          </a:xfrm>
          <a:prstGeom prst="rect">
            <a:avLst/>
          </a:prstGeom>
          <a:ln w="25400">
            <a:solidFill>
              <a:schemeClr val="accent1">
                <a:satOff val="-36923"/>
                <a:lumOff val="30882"/>
              </a:schemeClr>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r"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dirty="0">
                <a:solidFill>
                  <a:srgbClr val="1014B0"/>
                </a:solidFill>
              </a:rPr>
              <a:t>Continued</a:t>
            </a:r>
          </a:p>
        </p:txBody>
      </p:sp>
      <p:sp>
        <p:nvSpPr>
          <p:cNvPr id="217" name="Slide Number"/>
          <p:cNvSpPr txBox="1">
            <a:spLocks noGrp="1"/>
          </p:cNvSpPr>
          <p:nvPr>
            <p:ph type="sldNum" sz="quarter" idx="2"/>
          </p:nvPr>
        </p:nvSpPr>
        <p:spPr>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14</a:t>
            </a:fld>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8470" y="2432503"/>
            <a:ext cx="7738594" cy="580394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293" y="8685619"/>
            <a:ext cx="6351575" cy="476368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04928" y="9168362"/>
            <a:ext cx="7502770" cy="5001847"/>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19"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0"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I</a:t>
            </a:r>
            <a:r>
              <a:rPr sz="6500" u="sng" cap="all" dirty="0">
                <a:solidFill>
                  <a:srgbClr val="1014B0"/>
                </a:solidFill>
                <a:latin typeface="Bookman Old Style"/>
                <a:ea typeface="Bookman Old Style"/>
                <a:cs typeface="Bookman Old Style"/>
                <a:sym typeface="Bookman Old Style"/>
              </a:rPr>
              <a:t>nfrastructure</a:t>
            </a:r>
          </a:p>
        </p:txBody>
      </p:sp>
      <p:sp>
        <p:nvSpPr>
          <p:cNvPr id="222" name="Title text info"/>
          <p:cNvSpPr txBox="1"/>
          <p:nvPr/>
        </p:nvSpPr>
        <p:spPr>
          <a:xfrm>
            <a:off x="301253" y="3475500"/>
            <a:ext cx="6189785" cy="1554272"/>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dirty="0">
                <a:solidFill>
                  <a:srgbClr val="1014B0"/>
                </a:solidFill>
              </a:rPr>
              <a:t>Sand laboratory for testing of moulding sands – bonded and    unbonded.</a:t>
            </a:r>
          </a:p>
        </p:txBody>
      </p:sp>
      <p:sp>
        <p:nvSpPr>
          <p:cNvPr id="223" name="Title text info"/>
          <p:cNvSpPr txBox="1"/>
          <p:nvPr/>
        </p:nvSpPr>
        <p:spPr>
          <a:xfrm>
            <a:off x="6491038" y="7217489"/>
            <a:ext cx="7277217" cy="3524042"/>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dirty="0">
                <a:solidFill>
                  <a:srgbClr val="1014B0"/>
                </a:solidFill>
              </a:rPr>
              <a:t>Mechanical testing of physical properties - 40 ton UTM for tensile testing   and hardness tester 3000 Kgs load with 10 mm </a:t>
            </a:r>
            <a:r>
              <a:rPr dirty="0" err="1">
                <a:solidFill>
                  <a:srgbClr val="1014B0"/>
                </a:solidFill>
              </a:rPr>
              <a:t>dia</a:t>
            </a:r>
            <a:r>
              <a:rPr dirty="0">
                <a:solidFill>
                  <a:srgbClr val="1014B0"/>
                </a:solidFill>
              </a:rPr>
              <a:t> indentation ball and portable hardness tester for hardness measurement of large castings</a:t>
            </a:r>
          </a:p>
        </p:txBody>
      </p:sp>
      <p:sp>
        <p:nvSpPr>
          <p:cNvPr id="224" name="Title text info"/>
          <p:cNvSpPr txBox="1"/>
          <p:nvPr/>
        </p:nvSpPr>
        <p:spPr>
          <a:xfrm>
            <a:off x="16537124" y="8470004"/>
            <a:ext cx="7277217" cy="1168012"/>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indent="168909"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a:solidFill>
                  <a:srgbClr val="1014B0"/>
                </a:solidFill>
              </a:rPr>
              <a:t>Standby generators of capacity 1010, 250 and 63 KVA</a:t>
            </a:r>
          </a:p>
        </p:txBody>
      </p:sp>
      <p:sp>
        <p:nvSpPr>
          <p:cNvPr id="225" name="Title text info"/>
          <p:cNvSpPr txBox="1"/>
          <p:nvPr/>
        </p:nvSpPr>
        <p:spPr>
          <a:xfrm>
            <a:off x="16537124" y="3556673"/>
            <a:ext cx="7277217" cy="2251385"/>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dirty="0">
                <a:solidFill>
                  <a:srgbClr val="1014B0"/>
                </a:solidFill>
              </a:rPr>
              <a:t>Outsourced facilities for pattern making, heat treatment and NDT inspection including Ultrasonic and Radiography.</a:t>
            </a:r>
          </a:p>
        </p:txBody>
      </p:sp>
      <p:sp>
        <p:nvSpPr>
          <p:cNvPr id="226" name="Title text info"/>
          <p:cNvSpPr txBox="1"/>
          <p:nvPr/>
        </p:nvSpPr>
        <p:spPr>
          <a:xfrm>
            <a:off x="4372397" y="12328266"/>
            <a:ext cx="7277217" cy="1061829"/>
          </a:xfrm>
          <a:prstGeom prst="rect">
            <a:avLst/>
          </a:prstGeom>
          <a:ln w="25400">
            <a:solidFill>
              <a:srgbClr val="A7A7A7"/>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dirty="0">
                <a:solidFill>
                  <a:srgbClr val="1014B0"/>
                </a:solidFill>
              </a:rPr>
              <a:t>Grinding and fettling facility with power operated hand tools.</a:t>
            </a:r>
          </a:p>
        </p:txBody>
      </p:sp>
      <p:sp>
        <p:nvSpPr>
          <p:cNvPr id="227" name="Title text info"/>
          <p:cNvSpPr txBox="1"/>
          <p:nvPr/>
        </p:nvSpPr>
        <p:spPr>
          <a:xfrm>
            <a:off x="18151060" y="11948946"/>
            <a:ext cx="7277218" cy="1554272"/>
          </a:xfrm>
          <a:prstGeom prst="rect">
            <a:avLst/>
          </a:prstGeom>
          <a:ln w="25400">
            <a:solidFill>
              <a:srgbClr val="A7A7A7"/>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a:solidFill>
                  <a:srgbClr val="1014B0"/>
                </a:solidFill>
              </a:rPr>
              <a:t>Molten metal handling ladles of capacities from 80 Kgs to 5 tons for  handling hot metal.</a:t>
            </a:r>
          </a:p>
        </p:txBody>
      </p:sp>
      <p:sp>
        <p:nvSpPr>
          <p:cNvPr id="228" name="Title text info"/>
          <p:cNvSpPr txBox="1"/>
          <p:nvPr/>
        </p:nvSpPr>
        <p:spPr>
          <a:xfrm>
            <a:off x="11531665" y="11571909"/>
            <a:ext cx="7277218" cy="1554272"/>
          </a:xfrm>
          <a:prstGeom prst="rect">
            <a:avLst/>
          </a:prstGeom>
          <a:ln w="25400">
            <a:solidFill>
              <a:srgbClr val="A7A7A7"/>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dirty="0">
                <a:solidFill>
                  <a:srgbClr val="1014B0"/>
                </a:solidFill>
              </a:rPr>
              <a:t>Inspection instruments and gauges for precise measurement up to one meter.</a:t>
            </a:r>
          </a:p>
        </p:txBody>
      </p:sp>
      <p:sp>
        <p:nvSpPr>
          <p:cNvPr id="229" name="Title text info"/>
          <p:cNvSpPr txBox="1"/>
          <p:nvPr/>
        </p:nvSpPr>
        <p:spPr>
          <a:xfrm>
            <a:off x="16561478" y="6538695"/>
            <a:ext cx="7277217" cy="1168012"/>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a:solidFill>
                  <a:srgbClr val="1014B0"/>
                </a:solidFill>
              </a:rPr>
              <a:t>CAD Software IRONCAD for 3D modeling and drafting</a:t>
            </a:r>
          </a:p>
        </p:txBody>
      </p:sp>
      <p:sp>
        <p:nvSpPr>
          <p:cNvPr id="230" name="Title text info"/>
          <p:cNvSpPr txBox="1"/>
          <p:nvPr/>
        </p:nvSpPr>
        <p:spPr>
          <a:xfrm>
            <a:off x="14116603" y="1879534"/>
            <a:ext cx="7277218" cy="1554272"/>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dirty="0">
                <a:solidFill>
                  <a:srgbClr val="1014B0"/>
                </a:solidFill>
              </a:rPr>
              <a:t>Foundry working area of 1</a:t>
            </a:r>
            <a:r>
              <a:rPr lang="en-US" dirty="0">
                <a:solidFill>
                  <a:srgbClr val="1014B0"/>
                </a:solidFill>
              </a:rPr>
              <a:t>600</a:t>
            </a:r>
            <a:r>
              <a:rPr dirty="0">
                <a:solidFill>
                  <a:srgbClr val="1014B0"/>
                </a:solidFill>
              </a:rPr>
              <a:t> square meters in </a:t>
            </a:r>
            <a:r>
              <a:rPr lang="en-US" dirty="0">
                <a:solidFill>
                  <a:srgbClr val="1014B0"/>
                </a:solidFill>
              </a:rPr>
              <a:t>three</a:t>
            </a:r>
            <a:r>
              <a:rPr dirty="0">
                <a:solidFill>
                  <a:srgbClr val="1014B0"/>
                </a:solidFill>
              </a:rPr>
              <a:t> bays with material handling facilities</a:t>
            </a:r>
          </a:p>
        </p:txBody>
      </p:sp>
      <p:sp>
        <p:nvSpPr>
          <p:cNvPr id="231" name="Title text info"/>
          <p:cNvSpPr txBox="1"/>
          <p:nvPr/>
        </p:nvSpPr>
        <p:spPr>
          <a:xfrm>
            <a:off x="22035078" y="2146753"/>
            <a:ext cx="2275728" cy="571501"/>
          </a:xfrm>
          <a:prstGeom prst="rect">
            <a:avLst/>
          </a:prstGeom>
          <a:ln w="25400">
            <a:solidFill>
              <a:schemeClr val="accent1">
                <a:satOff val="-36923"/>
                <a:lumOff val="30882"/>
              </a:schemeClr>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r"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a:solidFill>
                  <a:srgbClr val="1014B0"/>
                </a:solidFill>
              </a:rPr>
              <a:t>Continued</a:t>
            </a:r>
          </a:p>
        </p:txBody>
      </p:sp>
      <p:sp>
        <p:nvSpPr>
          <p:cNvPr id="232" name="Slide Number"/>
          <p:cNvSpPr txBox="1">
            <a:spLocks noGrp="1"/>
          </p:cNvSpPr>
          <p:nvPr>
            <p:ph type="sldNum" sz="quarter" idx="2"/>
          </p:nvPr>
        </p:nvSpPr>
        <p:spPr>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15</a:t>
            </a:fld>
            <a:endParaRPr/>
          </a:p>
        </p:txBody>
      </p:sp>
      <p:sp>
        <p:nvSpPr>
          <p:cNvPr id="16" name="Title text info"/>
          <p:cNvSpPr txBox="1"/>
          <p:nvPr/>
        </p:nvSpPr>
        <p:spPr>
          <a:xfrm>
            <a:off x="16537124" y="10401313"/>
            <a:ext cx="7277217" cy="1168012"/>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indent="168909"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lang="en-IN" dirty="0">
                <a:solidFill>
                  <a:srgbClr val="1014B0"/>
                </a:solidFill>
              </a:rPr>
              <a:t>Primer &amp; Rust preventive coatings by spray &amp; dipping.</a:t>
            </a:r>
            <a:endParaRPr dirty="0">
              <a:solidFill>
                <a:srgbClr val="1014B0"/>
              </a:solidFill>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5542" y="3329109"/>
            <a:ext cx="5924449" cy="3539704"/>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344" y="7122701"/>
            <a:ext cx="6038850" cy="3470696"/>
          </a:xfrm>
          <a:prstGeom prst="rect">
            <a:avLst/>
          </a:prstGeom>
        </p:spPr>
      </p:pic>
    </p:spTree>
    <p:extLst>
      <p:ext uri="{BB962C8B-B14F-4D97-AF65-F5344CB8AC3E}">
        <p14:creationId xmlns:p14="http://schemas.microsoft.com/office/powerpoint/2010/main" val="32091845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schemeClr>
        </a:solidFill>
        <a:effectLst/>
      </p:bgPr>
    </p:bg>
    <p:spTree>
      <p:nvGrpSpPr>
        <p:cNvPr id="1" name=""/>
        <p:cNvGrpSpPr/>
        <p:nvPr/>
      </p:nvGrpSpPr>
      <p:grpSpPr>
        <a:xfrm>
          <a:off x="0" y="0"/>
          <a:ext cx="0" cy="0"/>
          <a:chOff x="0" y="0"/>
          <a:chExt cx="0" cy="0"/>
        </a:xfrm>
      </p:grpSpPr>
      <p:sp>
        <p:nvSpPr>
          <p:cNvPr id="219"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0"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I</a:t>
            </a:r>
            <a:r>
              <a:rPr sz="6500" u="sng" cap="all" dirty="0">
                <a:solidFill>
                  <a:srgbClr val="1014B0"/>
                </a:solidFill>
                <a:latin typeface="Bookman Old Style"/>
                <a:ea typeface="Bookman Old Style"/>
                <a:cs typeface="Bookman Old Style"/>
                <a:sym typeface="Bookman Old Style"/>
              </a:rPr>
              <a:t>nfrastructure</a:t>
            </a:r>
          </a:p>
        </p:txBody>
      </p:sp>
      <p:sp>
        <p:nvSpPr>
          <p:cNvPr id="231" name="Title text info"/>
          <p:cNvSpPr txBox="1"/>
          <p:nvPr/>
        </p:nvSpPr>
        <p:spPr>
          <a:xfrm>
            <a:off x="22035078" y="2146753"/>
            <a:ext cx="2275728" cy="571501"/>
          </a:xfrm>
          <a:prstGeom prst="rect">
            <a:avLst/>
          </a:prstGeom>
          <a:ln w="25400">
            <a:solidFill>
              <a:schemeClr val="accent1">
                <a:satOff val="-36923"/>
                <a:lumOff val="30882"/>
              </a:schemeClr>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r"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a:solidFill>
                  <a:srgbClr val="1014B0"/>
                </a:solidFill>
              </a:rPr>
              <a:t>Continued</a:t>
            </a:r>
          </a:p>
        </p:txBody>
      </p:sp>
      <p:sp>
        <p:nvSpPr>
          <p:cNvPr id="232" name="Slide Number"/>
          <p:cNvSpPr txBox="1">
            <a:spLocks noGrp="1"/>
          </p:cNvSpPr>
          <p:nvPr>
            <p:ph type="sldNum" sz="quarter" idx="2"/>
          </p:nvPr>
        </p:nvSpPr>
        <p:spPr>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16</a:t>
            </a:fld>
            <a:endParaRPr/>
          </a:p>
        </p:txBody>
      </p:sp>
      <p:graphicFrame>
        <p:nvGraphicFramePr>
          <p:cNvPr id="2" name="Table 1"/>
          <p:cNvGraphicFramePr>
            <a:graphicFrameLocks noGrp="1"/>
          </p:cNvGraphicFramePr>
          <p:nvPr>
            <p:extLst>
              <p:ext uri="{D42A27DB-BD31-4B8C-83A1-F6EECF244321}">
                <p14:modId xmlns:p14="http://schemas.microsoft.com/office/powerpoint/2010/main" val="2467418306"/>
              </p:ext>
            </p:extLst>
          </p:nvPr>
        </p:nvGraphicFramePr>
        <p:xfrm>
          <a:off x="0" y="2758338"/>
          <a:ext cx="4457700" cy="5376012"/>
        </p:xfrm>
        <a:graphic>
          <a:graphicData uri="http://schemas.openxmlformats.org/drawingml/2006/table">
            <a:tbl>
              <a:tblPr firstRow="1" bandRow="1">
                <a:tableStyleId>{5940675A-B579-460E-94D1-54222C63F5DA}</a:tableStyleId>
              </a:tblPr>
              <a:tblGrid>
                <a:gridCol w="1114425">
                  <a:extLst>
                    <a:ext uri="{9D8B030D-6E8A-4147-A177-3AD203B41FA5}">
                      <a16:colId xmlns:a16="http://schemas.microsoft.com/office/drawing/2014/main" val="20000"/>
                    </a:ext>
                  </a:extLst>
                </a:gridCol>
                <a:gridCol w="1114425">
                  <a:extLst>
                    <a:ext uri="{9D8B030D-6E8A-4147-A177-3AD203B41FA5}">
                      <a16:colId xmlns:a16="http://schemas.microsoft.com/office/drawing/2014/main" val="20001"/>
                    </a:ext>
                  </a:extLst>
                </a:gridCol>
                <a:gridCol w="1114425">
                  <a:extLst>
                    <a:ext uri="{9D8B030D-6E8A-4147-A177-3AD203B41FA5}">
                      <a16:colId xmlns:a16="http://schemas.microsoft.com/office/drawing/2014/main" val="20002"/>
                    </a:ext>
                  </a:extLst>
                </a:gridCol>
                <a:gridCol w="1114425">
                  <a:extLst>
                    <a:ext uri="{9D8B030D-6E8A-4147-A177-3AD203B41FA5}">
                      <a16:colId xmlns:a16="http://schemas.microsoft.com/office/drawing/2014/main" val="20003"/>
                    </a:ext>
                  </a:extLst>
                </a:gridCol>
              </a:tblGrid>
              <a:tr h="1792004">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1792004">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1"/>
                  </a:ext>
                </a:extLst>
              </a:tr>
              <a:tr h="179200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 y="2872954"/>
            <a:ext cx="6038850" cy="347069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9349" y="2834854"/>
            <a:ext cx="5905500" cy="34706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25348" y="2834855"/>
            <a:ext cx="5867402" cy="343535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83249" y="2782678"/>
            <a:ext cx="5924449" cy="3539704"/>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2604" t="2266" r="835" b="30695"/>
          <a:stretch/>
        </p:blipFill>
        <p:spPr>
          <a:xfrm>
            <a:off x="95251" y="6420166"/>
            <a:ext cx="6038850" cy="3638233"/>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b="19701"/>
          <a:stretch/>
        </p:blipFill>
        <p:spPr>
          <a:xfrm>
            <a:off x="6229349" y="6425639"/>
            <a:ext cx="5905500" cy="3556561"/>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383248" y="6425638"/>
            <a:ext cx="5924450" cy="3581401"/>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4278" r="4568" b="18910"/>
          <a:stretch/>
        </p:blipFill>
        <p:spPr>
          <a:xfrm>
            <a:off x="12249149" y="6442471"/>
            <a:ext cx="6000751" cy="3558779"/>
          </a:xfrm>
          <a:prstGeom prst="rect">
            <a:avLst/>
          </a:prstGeom>
        </p:spPr>
      </p:pic>
    </p:spTree>
    <p:extLst>
      <p:ext uri="{BB962C8B-B14F-4D97-AF65-F5344CB8AC3E}">
        <p14:creationId xmlns:p14="http://schemas.microsoft.com/office/powerpoint/2010/main" val="19231760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schemeClr>
        </a:solidFill>
        <a:effectLst/>
      </p:bgPr>
    </p:bg>
    <p:spTree>
      <p:nvGrpSpPr>
        <p:cNvPr id="1" name=""/>
        <p:cNvGrpSpPr/>
        <p:nvPr/>
      </p:nvGrpSpPr>
      <p:grpSpPr>
        <a:xfrm>
          <a:off x="0" y="0"/>
          <a:ext cx="0" cy="0"/>
          <a:chOff x="0" y="0"/>
          <a:chExt cx="0" cy="0"/>
        </a:xfrm>
      </p:grpSpPr>
      <p:sp>
        <p:nvSpPr>
          <p:cNvPr id="2"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I</a:t>
            </a:r>
            <a:r>
              <a:rPr sz="6500" u="sng" cap="all" dirty="0">
                <a:solidFill>
                  <a:srgbClr val="1014B0"/>
                </a:solidFill>
                <a:latin typeface="Bookman Old Style"/>
                <a:ea typeface="Bookman Old Style"/>
                <a:cs typeface="Bookman Old Style"/>
                <a:sym typeface="Bookman Old Style"/>
              </a:rPr>
              <a:t>nfrastructure</a:t>
            </a:r>
          </a:p>
        </p:txBody>
      </p:sp>
      <p:sp>
        <p:nvSpPr>
          <p:cNvPr id="4" name="Title text info"/>
          <p:cNvSpPr txBox="1"/>
          <p:nvPr/>
        </p:nvSpPr>
        <p:spPr>
          <a:xfrm>
            <a:off x="22035078" y="2146753"/>
            <a:ext cx="2275728" cy="571501"/>
          </a:xfrm>
          <a:prstGeom prst="rect">
            <a:avLst/>
          </a:prstGeom>
          <a:ln w="25400">
            <a:solidFill>
              <a:schemeClr val="accent1">
                <a:satOff val="-36923"/>
                <a:lumOff val="30882"/>
              </a:schemeClr>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r"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a:solidFill>
                  <a:srgbClr val="1014B0"/>
                </a:solidFill>
              </a:rPr>
              <a:t>Continued</a:t>
            </a:r>
          </a:p>
        </p:txBody>
      </p:sp>
      <p:sp>
        <p:nvSpPr>
          <p:cNvPr id="5" name="Slide Number"/>
          <p:cNvSpPr txBox="1">
            <a:spLocks noGrp="1"/>
          </p:cNvSpPr>
          <p:nvPr>
            <p:ph type="sldNum" sz="quarter" idx="2"/>
          </p:nvPr>
        </p:nvSpPr>
        <p:spPr>
          <a:xfrm>
            <a:off x="14630400" y="12712700"/>
            <a:ext cx="5689600" cy="736600"/>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17</a:t>
            </a:fld>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70" y="2771706"/>
            <a:ext cx="6038851" cy="358775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68874" y="4219085"/>
            <a:ext cx="8667749" cy="5778500"/>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r="11507"/>
          <a:stretch/>
        </p:blipFill>
        <p:spPr>
          <a:xfrm rot="5400000">
            <a:off x="-400351" y="6997926"/>
            <a:ext cx="7125291" cy="6038851"/>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23776" y="2866956"/>
            <a:ext cx="7232558" cy="5424419"/>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17917" t="10833" r="26771" b="20695"/>
          <a:stretch/>
        </p:blipFill>
        <p:spPr>
          <a:xfrm>
            <a:off x="19888111" y="2844310"/>
            <a:ext cx="4210139" cy="4307969"/>
          </a:xfrm>
          <a:prstGeom prst="rect">
            <a:avLst/>
          </a:prstGeom>
        </p:spPr>
      </p:pic>
    </p:spTree>
    <p:extLst>
      <p:ext uri="{BB962C8B-B14F-4D97-AF65-F5344CB8AC3E}">
        <p14:creationId xmlns:p14="http://schemas.microsoft.com/office/powerpoint/2010/main" val="42900992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lang="en-IN" sz="9400" u="sng" cap="all" dirty="0">
                <a:solidFill>
                  <a:srgbClr val="1014B0"/>
                </a:solidFill>
                <a:latin typeface="Bookman Old Style"/>
                <a:ea typeface="Bookman Old Style"/>
                <a:cs typeface="Bookman Old Style"/>
                <a:sym typeface="Bookman Old Style"/>
              </a:rPr>
              <a:t>C</a:t>
            </a:r>
            <a:r>
              <a:rPr lang="en-IN" sz="6500" u="sng" cap="all" dirty="0">
                <a:solidFill>
                  <a:srgbClr val="1014B0"/>
                </a:solidFill>
                <a:latin typeface="Bookman Old Style"/>
                <a:ea typeface="Bookman Old Style"/>
                <a:cs typeface="Bookman Old Style"/>
                <a:sym typeface="Bookman Old Style"/>
              </a:rPr>
              <a:t>astings Wall</a:t>
            </a:r>
            <a:endParaRPr sz="6500" u="sng" cap="all" dirty="0">
              <a:solidFill>
                <a:srgbClr val="1014B0"/>
              </a:solidFill>
              <a:latin typeface="Bookman Old Style"/>
              <a:ea typeface="Bookman Old Style"/>
              <a:cs typeface="Bookman Old Style"/>
              <a:sym typeface="Bookman Old Style"/>
            </a:endParaRPr>
          </a:p>
        </p:txBody>
      </p:sp>
      <p:sp>
        <p:nvSpPr>
          <p:cNvPr id="4" name="Title text info"/>
          <p:cNvSpPr txBox="1"/>
          <p:nvPr/>
        </p:nvSpPr>
        <p:spPr>
          <a:xfrm>
            <a:off x="22035078" y="2146753"/>
            <a:ext cx="2275728" cy="571501"/>
          </a:xfrm>
          <a:prstGeom prst="rect">
            <a:avLst/>
          </a:prstGeom>
          <a:ln w="25400">
            <a:solidFill>
              <a:schemeClr val="accent1">
                <a:satOff val="-36923"/>
                <a:lumOff val="30882"/>
              </a:schemeClr>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r"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a:solidFill>
                  <a:srgbClr val="1014B0"/>
                </a:solidFill>
              </a:rPr>
              <a:t>Continued</a:t>
            </a:r>
          </a:p>
        </p:txBody>
      </p:sp>
      <p:sp>
        <p:nvSpPr>
          <p:cNvPr id="5" name="Slide Number"/>
          <p:cNvSpPr txBox="1">
            <a:spLocks noGrp="1"/>
          </p:cNvSpPr>
          <p:nvPr>
            <p:ph type="sldNum" sz="quarter" idx="2"/>
          </p:nvPr>
        </p:nvSpPr>
        <p:spPr>
          <a:xfrm>
            <a:off x="14630400" y="12712700"/>
            <a:ext cx="5689600" cy="736600"/>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18</a:t>
            </a:fld>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20" y="2854968"/>
            <a:ext cx="5153758" cy="3865318"/>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980" t="17223" r="26480" b="29166"/>
          <a:stretch/>
        </p:blipFill>
        <p:spPr>
          <a:xfrm>
            <a:off x="5606220" y="2903378"/>
            <a:ext cx="4819651" cy="3873741"/>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11389" r="1482" b="16945"/>
          <a:stretch/>
        </p:blipFill>
        <p:spPr>
          <a:xfrm>
            <a:off x="10568863" y="2903378"/>
            <a:ext cx="4763741" cy="386531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901" y="6844300"/>
            <a:ext cx="4310906" cy="3196299"/>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1039" y="6844299"/>
            <a:ext cx="4310907" cy="3196300"/>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1" t="12208" r="-928" b="11651"/>
          <a:stretch/>
        </p:blipFill>
        <p:spPr>
          <a:xfrm>
            <a:off x="9150225" y="6874730"/>
            <a:ext cx="5707064" cy="319227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45568" y="6907481"/>
            <a:ext cx="4193052" cy="3196300"/>
          </a:xfrm>
          <a:prstGeom prst="rect">
            <a:avLst/>
          </a:prstGeom>
        </p:spPr>
      </p:pic>
      <p:pic>
        <p:nvPicPr>
          <p:cNvPr id="14" name="Picture 13"/>
          <p:cNvPicPr>
            <a:picLocks noChangeAspect="1"/>
          </p:cNvPicPr>
          <p:nvPr/>
        </p:nvPicPr>
        <p:blipFill rotWithShape="1">
          <a:blip r:embed="rId9" cstate="print">
            <a:extLst>
              <a:ext uri="{28A0092B-C50C-407E-A947-70E740481C1C}">
                <a14:useLocalDpi xmlns:a14="http://schemas.microsoft.com/office/drawing/2010/main" val="0"/>
              </a:ext>
            </a:extLst>
          </a:blip>
          <a:srcRect t="12767" r="18612"/>
          <a:stretch/>
        </p:blipFill>
        <p:spPr>
          <a:xfrm>
            <a:off x="230146" y="10164613"/>
            <a:ext cx="4288661" cy="3273659"/>
          </a:xfrm>
          <a:prstGeom prst="rect">
            <a:avLst/>
          </a:prstGeom>
        </p:spPr>
      </p:pic>
      <p:pic>
        <p:nvPicPr>
          <p:cNvPr id="20" name="Picture 19"/>
          <p:cNvPicPr>
            <a:picLocks noChangeAspect="1"/>
          </p:cNvPicPr>
          <p:nvPr/>
        </p:nvPicPr>
        <p:blipFill rotWithShape="1">
          <a:blip r:embed="rId10" cstate="print">
            <a:extLst>
              <a:ext uri="{28A0092B-C50C-407E-A947-70E740481C1C}">
                <a14:useLocalDpi xmlns:a14="http://schemas.microsoft.com/office/drawing/2010/main" val="0"/>
              </a:ext>
            </a:extLst>
          </a:blip>
          <a:srcRect l="29445" t="-2361" r="16666" b="2361"/>
          <a:stretch/>
        </p:blipFill>
        <p:spPr>
          <a:xfrm>
            <a:off x="19859930" y="6907481"/>
            <a:ext cx="3854348" cy="6508180"/>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64165" y="10164612"/>
            <a:ext cx="4297781" cy="3273659"/>
          </a:xfrm>
          <a:prstGeom prst="rect">
            <a:avLst/>
          </a:prstGeom>
        </p:spPr>
      </p:pic>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49863" y="10140562"/>
            <a:ext cx="4364879" cy="3225196"/>
          </a:xfrm>
          <a:prstGeom prst="rect">
            <a:avLst/>
          </a:prstGeom>
        </p:spPr>
      </p:pic>
      <p:pic>
        <p:nvPicPr>
          <p:cNvPr id="23" name="Picture 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982637" y="10181097"/>
            <a:ext cx="4357604" cy="3268203"/>
          </a:xfrm>
          <a:prstGeom prst="rect">
            <a:avLst/>
          </a:prstGeom>
        </p:spPr>
      </p:pic>
      <p:pic>
        <p:nvPicPr>
          <p:cNvPr id="24" name="Picture 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604849" y="2859517"/>
            <a:ext cx="3522767" cy="3896847"/>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399861" y="2915710"/>
            <a:ext cx="4774487" cy="3840654"/>
          </a:xfrm>
          <a:prstGeom prst="rect">
            <a:avLst/>
          </a:prstGeom>
        </p:spPr>
      </p:pic>
    </p:spTree>
    <p:extLst>
      <p:ext uri="{BB962C8B-B14F-4D97-AF65-F5344CB8AC3E}">
        <p14:creationId xmlns:p14="http://schemas.microsoft.com/office/powerpoint/2010/main" val="139642860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19"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0"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lang="en-US" sz="9400" u="sng" cap="all" dirty="0">
                <a:solidFill>
                  <a:srgbClr val="1014B0"/>
                </a:solidFill>
                <a:latin typeface="Bookman Old Style"/>
                <a:ea typeface="Bookman Old Style"/>
                <a:cs typeface="Bookman Old Style"/>
                <a:sym typeface="Bookman Old Style"/>
              </a:rPr>
              <a:t>O</a:t>
            </a:r>
            <a:r>
              <a:rPr lang="en-US" sz="6500" u="sng" cap="all" dirty="0">
                <a:solidFill>
                  <a:srgbClr val="1014B0"/>
                </a:solidFill>
                <a:latin typeface="Bookman Old Style"/>
                <a:ea typeface="Bookman Old Style"/>
                <a:cs typeface="Bookman Old Style"/>
                <a:sym typeface="Bookman Old Style"/>
              </a:rPr>
              <a:t>utsourced services</a:t>
            </a:r>
            <a:endParaRPr sz="6500" u="sng" cap="all" dirty="0">
              <a:solidFill>
                <a:srgbClr val="1014B0"/>
              </a:solidFill>
              <a:latin typeface="Bookman Old Style"/>
              <a:ea typeface="Bookman Old Style"/>
              <a:cs typeface="Bookman Old Style"/>
              <a:sym typeface="Bookman Old Style"/>
            </a:endParaRPr>
          </a:p>
        </p:txBody>
      </p:sp>
      <p:sp>
        <p:nvSpPr>
          <p:cNvPr id="221" name="Rectangle"/>
          <p:cNvSpPr/>
          <p:nvPr/>
        </p:nvSpPr>
        <p:spPr>
          <a:xfrm>
            <a:off x="7986652" y="2766853"/>
            <a:ext cx="8142290" cy="10947725"/>
          </a:xfrm>
          <a:prstGeom prst="rect">
            <a:avLst/>
          </a:prstGeom>
          <a:solidFill>
            <a:schemeClr val="tx1">
              <a:lumMod val="60000"/>
              <a:lumOff val="40000"/>
            </a:schemeClr>
          </a:solidFill>
          <a:ln w="12700">
            <a:miter lim="400000"/>
          </a:ln>
          <a:effectLst>
            <a:outerShdw blurRad="25400" rotWithShape="0">
              <a:srgbClr val="000000">
                <a:alpha val="50000"/>
              </a:srgbClr>
            </a:outerShdw>
          </a:effectLst>
        </p:spPr>
        <p:txBody>
          <a:bodyPr lIns="38100" tIns="38100" rIns="38100" bIns="38100" anchor="ctr"/>
          <a:lstStyle/>
          <a:p>
            <a:pPr>
              <a:defRPr>
                <a:solidFill>
                  <a:schemeClr val="accent3">
                    <a:lumOff val="-9999"/>
                  </a:schemeClr>
                </a:solidFill>
              </a:defRPr>
            </a:pPr>
            <a:endParaRPr lang="en-US" dirty="0"/>
          </a:p>
        </p:txBody>
      </p:sp>
      <p:sp>
        <p:nvSpPr>
          <p:cNvPr id="222" name="Title text info"/>
          <p:cNvSpPr txBox="1"/>
          <p:nvPr/>
        </p:nvSpPr>
        <p:spPr>
          <a:xfrm>
            <a:off x="301251" y="4777330"/>
            <a:ext cx="7277217" cy="2046714"/>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lang="en-US" dirty="0">
                <a:solidFill>
                  <a:srgbClr val="1014B0"/>
                </a:solidFill>
              </a:rPr>
              <a:t>Pattern manufacture</a:t>
            </a:r>
          </a:p>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lang="en-US" dirty="0">
                <a:solidFill>
                  <a:srgbClr val="1014B0"/>
                </a:solidFill>
              </a:rPr>
              <a:t>  	Wooden Patterns</a:t>
            </a:r>
          </a:p>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lang="en-US" dirty="0">
                <a:solidFill>
                  <a:srgbClr val="1014B0"/>
                </a:solidFill>
              </a:rPr>
              <a:t>		Metal Patterns </a:t>
            </a:r>
          </a:p>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lang="en-US" dirty="0">
                <a:solidFill>
                  <a:srgbClr val="1014B0"/>
                </a:solidFill>
              </a:rPr>
              <a:t>Polystyrene and Epoxy patterns</a:t>
            </a:r>
            <a:endParaRPr dirty="0">
              <a:solidFill>
                <a:srgbClr val="1014B0"/>
              </a:solidFill>
            </a:endParaRPr>
          </a:p>
        </p:txBody>
      </p:sp>
      <p:sp>
        <p:nvSpPr>
          <p:cNvPr id="223" name="Title text info"/>
          <p:cNvSpPr txBox="1"/>
          <p:nvPr/>
        </p:nvSpPr>
        <p:spPr>
          <a:xfrm>
            <a:off x="8248362" y="4596541"/>
            <a:ext cx="7618869" cy="5493812"/>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marL="59690" indent="-59690" algn="ctr"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lang="en-US" dirty="0">
                <a:solidFill>
                  <a:srgbClr val="1014B0"/>
                </a:solidFill>
              </a:rPr>
              <a:t>Machining</a:t>
            </a:r>
          </a:p>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endParaRPr lang="en-US" dirty="0">
              <a:solidFill>
                <a:srgbClr val="1014B0"/>
              </a:solidFill>
            </a:endParaRPr>
          </a:p>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lang="en-US" dirty="0">
                <a:solidFill>
                  <a:srgbClr val="1014B0"/>
                </a:solidFill>
              </a:rPr>
              <a:t>We have tie ups with competent facilities that offer a wide variety of CNC  machining with CMM Inspection: </a:t>
            </a:r>
          </a:p>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lang="en-US" dirty="0">
                <a:solidFill>
                  <a:srgbClr val="1014B0"/>
                </a:solidFill>
              </a:rPr>
              <a:t>						HMC</a:t>
            </a:r>
            <a:br>
              <a:rPr lang="en-US" dirty="0">
                <a:solidFill>
                  <a:srgbClr val="1014B0"/>
                </a:solidFill>
              </a:rPr>
            </a:br>
            <a:r>
              <a:rPr lang="en-US" dirty="0">
                <a:solidFill>
                  <a:srgbClr val="1014B0"/>
                </a:solidFill>
              </a:rPr>
              <a:t>					VMC </a:t>
            </a:r>
            <a:br>
              <a:rPr lang="en-US" dirty="0">
                <a:solidFill>
                  <a:srgbClr val="1014B0"/>
                </a:solidFill>
              </a:rPr>
            </a:br>
            <a:r>
              <a:rPr lang="en-US" dirty="0">
                <a:solidFill>
                  <a:srgbClr val="1014B0"/>
                </a:solidFill>
              </a:rPr>
              <a:t>					Turning machines</a:t>
            </a:r>
          </a:p>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endParaRPr lang="en-IN" dirty="0">
              <a:solidFill>
                <a:srgbClr val="1014B0"/>
              </a:solidFill>
            </a:endParaRPr>
          </a:p>
          <a:p>
            <a: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endParaRPr dirty="0">
              <a:solidFill>
                <a:srgbClr val="1014B0"/>
              </a:solidFill>
            </a:endParaRPr>
          </a:p>
        </p:txBody>
      </p:sp>
      <p:sp>
        <p:nvSpPr>
          <p:cNvPr id="226" name="Title text info"/>
          <p:cNvSpPr txBox="1"/>
          <p:nvPr/>
        </p:nvSpPr>
        <p:spPr>
          <a:xfrm>
            <a:off x="16537126" y="6434287"/>
            <a:ext cx="7277217" cy="1554272"/>
          </a:xfrm>
          <a:prstGeom prst="rect">
            <a:avLst/>
          </a:prstGeom>
          <a:ln w="25400">
            <a:solidFill>
              <a:srgbClr val="A7A7A7"/>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lang="en-US" dirty="0">
                <a:solidFill>
                  <a:srgbClr val="1014B0"/>
                </a:solidFill>
              </a:rPr>
              <a:t>		Radiographic Testing (RT)</a:t>
            </a:r>
          </a:p>
          <a:p>
            <a:r>
              <a:rPr lang="en-US" dirty="0">
                <a:solidFill>
                  <a:srgbClr val="1014B0"/>
                </a:solidFill>
              </a:rPr>
              <a:t>     Ultrasonic inspection (UT)</a:t>
            </a:r>
          </a:p>
          <a:p>
            <a:r>
              <a:rPr lang="en-US" dirty="0">
                <a:solidFill>
                  <a:srgbClr val="1014B0"/>
                </a:solidFill>
              </a:rPr>
              <a:t>		Magnetic Particle Inspection</a:t>
            </a:r>
            <a:endParaRPr dirty="0">
              <a:solidFill>
                <a:srgbClr val="1014B0"/>
              </a:solidFill>
            </a:endParaRPr>
          </a:p>
        </p:txBody>
      </p:sp>
      <p:sp>
        <p:nvSpPr>
          <p:cNvPr id="229" name="Title text info"/>
          <p:cNvSpPr txBox="1"/>
          <p:nvPr/>
        </p:nvSpPr>
        <p:spPr>
          <a:xfrm>
            <a:off x="301248" y="7988559"/>
            <a:ext cx="7277217" cy="569387"/>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lang="en-US" dirty="0">
                <a:solidFill>
                  <a:srgbClr val="1014B0"/>
                </a:solidFill>
              </a:rPr>
              <a:t>Heat</a:t>
            </a:r>
            <a:r>
              <a:rPr lang="en-US" dirty="0"/>
              <a:t> </a:t>
            </a:r>
            <a:r>
              <a:rPr lang="en-US" dirty="0">
                <a:solidFill>
                  <a:srgbClr val="1014B0"/>
                </a:solidFill>
              </a:rPr>
              <a:t>Treatment</a:t>
            </a:r>
            <a:endParaRPr dirty="0">
              <a:solidFill>
                <a:srgbClr val="1014B0"/>
              </a:solidFill>
            </a:endParaRPr>
          </a:p>
        </p:txBody>
      </p:sp>
      <p:sp>
        <p:nvSpPr>
          <p:cNvPr id="231" name="Title text info"/>
          <p:cNvSpPr txBox="1"/>
          <p:nvPr/>
        </p:nvSpPr>
        <p:spPr>
          <a:xfrm>
            <a:off x="22035078" y="2146753"/>
            <a:ext cx="2275728" cy="571501"/>
          </a:xfrm>
          <a:prstGeom prst="rect">
            <a:avLst/>
          </a:prstGeom>
          <a:ln w="25400">
            <a:solidFill>
              <a:schemeClr val="accent1">
                <a:satOff val="-36923"/>
                <a:lumOff val="30882"/>
              </a:schemeClr>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r"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a:solidFill>
                  <a:srgbClr val="1014B0"/>
                </a:solidFill>
              </a:rPr>
              <a:t>Continued</a:t>
            </a:r>
          </a:p>
        </p:txBody>
      </p:sp>
      <p:sp>
        <p:nvSpPr>
          <p:cNvPr id="232" name="Slide Number"/>
          <p:cNvSpPr txBox="1">
            <a:spLocks noGrp="1"/>
          </p:cNvSpPr>
          <p:nvPr>
            <p:ph type="sldNum" sz="quarter" idx="2"/>
          </p:nvPr>
        </p:nvSpPr>
        <p:spPr>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19</a:t>
            </a:fld>
            <a:endParaRPr/>
          </a:p>
        </p:txBody>
      </p:sp>
      <p:sp>
        <p:nvSpPr>
          <p:cNvPr id="11" name="Title text info"/>
          <p:cNvSpPr txBox="1"/>
          <p:nvPr/>
        </p:nvSpPr>
        <p:spPr>
          <a:xfrm>
            <a:off x="301248" y="9722461"/>
            <a:ext cx="7277217" cy="569387"/>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lang="en-US" dirty="0">
                <a:solidFill>
                  <a:srgbClr val="1014B0"/>
                </a:solidFill>
              </a:rPr>
              <a:t>Special Painting &amp; coatings</a:t>
            </a:r>
            <a:endParaRPr dirty="0">
              <a:solidFill>
                <a:srgbClr val="1014B0"/>
              </a:solidFill>
            </a:endParaRPr>
          </a:p>
        </p:txBody>
      </p:sp>
    </p:spTree>
    <p:extLst>
      <p:ext uri="{BB962C8B-B14F-4D97-AF65-F5344CB8AC3E}">
        <p14:creationId xmlns:p14="http://schemas.microsoft.com/office/powerpoint/2010/main" val="353092414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000">
            <a:alpha val="93000"/>
          </a:srgbClr>
        </a:solidFill>
        <a:effectLst/>
      </p:bgPr>
    </p:bg>
    <p:spTree>
      <p:nvGrpSpPr>
        <p:cNvPr id="1" name=""/>
        <p:cNvGrpSpPr/>
        <p:nvPr/>
      </p:nvGrpSpPr>
      <p:grpSpPr>
        <a:xfrm>
          <a:off x="0" y="0"/>
          <a:ext cx="0" cy="0"/>
          <a:chOff x="0" y="0"/>
          <a:chExt cx="0" cy="0"/>
        </a:xfrm>
      </p:grpSpPr>
      <p:sp>
        <p:nvSpPr>
          <p:cNvPr id="85" name="Circle"/>
          <p:cNvSpPr/>
          <p:nvPr/>
        </p:nvSpPr>
        <p:spPr>
          <a:xfrm>
            <a:off x="14090826" y="-5575787"/>
            <a:ext cx="12812667" cy="12812667"/>
          </a:xfrm>
          <a:prstGeom prst="ellipse">
            <a:avLst/>
          </a:prstGeom>
          <a:solidFill>
            <a:srgbClr val="1014B0"/>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8" name="Circle"/>
          <p:cNvSpPr/>
          <p:nvPr/>
        </p:nvSpPr>
        <p:spPr>
          <a:xfrm>
            <a:off x="-5427439" y="-4833354"/>
            <a:ext cx="12787267" cy="12787267"/>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9" name="Circle"/>
          <p:cNvSpPr/>
          <p:nvPr/>
        </p:nvSpPr>
        <p:spPr>
          <a:xfrm>
            <a:off x="10426480" y="-9240133"/>
            <a:ext cx="20141357" cy="20141358"/>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0" name="Circle"/>
          <p:cNvSpPr/>
          <p:nvPr/>
        </p:nvSpPr>
        <p:spPr>
          <a:xfrm>
            <a:off x="-2922391" y="-2328307"/>
            <a:ext cx="7777172" cy="7777172"/>
          </a:xfrm>
          <a:prstGeom prst="ellipse">
            <a:avLst/>
          </a:prstGeom>
          <a:solidFill>
            <a:srgbClr val="E60404"/>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1" name="Company Name"/>
          <p:cNvSpPr txBox="1"/>
          <p:nvPr/>
        </p:nvSpPr>
        <p:spPr>
          <a:xfrm>
            <a:off x="687065" y="6338343"/>
            <a:ext cx="18501660" cy="360155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lvl1pPr algn="l">
              <a:defRPr sz="12000" b="1">
                <a:solidFill>
                  <a:srgbClr val="F4F5F7"/>
                </a:solidFill>
                <a:latin typeface="Poppins Medium"/>
                <a:ea typeface="Poppins Medium"/>
                <a:cs typeface="Poppins Medium"/>
                <a:sym typeface="Poppins Medium"/>
              </a:defRPr>
            </a:lvl1pPr>
          </a:lstStyle>
          <a:p>
            <a:r>
              <a:rPr lang="en-IN" dirty="0">
                <a:solidFill>
                  <a:srgbClr val="1014B0"/>
                </a:solidFill>
                <a:latin typeface="Bookman Old Style" panose="02050604050505020204" pitchFamily="18" charset="0"/>
              </a:rPr>
              <a:t>SRI </a:t>
            </a:r>
            <a:r>
              <a:rPr dirty="0">
                <a:solidFill>
                  <a:srgbClr val="1014B0"/>
                </a:solidFill>
                <a:latin typeface="Bookman Old Style" panose="02050604050505020204" pitchFamily="18" charset="0"/>
              </a:rPr>
              <a:t>AKILA  CASTING</a:t>
            </a:r>
            <a:r>
              <a:rPr lang="en-IN" dirty="0">
                <a:solidFill>
                  <a:srgbClr val="1014B0"/>
                </a:solidFill>
                <a:latin typeface="Bookman Old Style" panose="02050604050505020204" pitchFamily="18" charset="0"/>
              </a:rPr>
              <a:t>S</a:t>
            </a:r>
            <a:endParaRPr dirty="0">
              <a:solidFill>
                <a:srgbClr val="1014B0"/>
              </a:solidFill>
              <a:latin typeface="Bookman Old Style" panose="02050604050505020204" pitchFamily="18" charset="0"/>
            </a:endParaRPr>
          </a:p>
        </p:txBody>
      </p:sp>
      <p:sp>
        <p:nvSpPr>
          <p:cNvPr id="82" name="PowerPoint &amp; Keynote template for business, marketing, education"/>
          <p:cNvSpPr txBox="1"/>
          <p:nvPr/>
        </p:nvSpPr>
        <p:spPr>
          <a:xfrm>
            <a:off x="777815" y="8351135"/>
            <a:ext cx="15043663" cy="1554272"/>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p>
            <a:pPr algn="l">
              <a:defRPr sz="4000" b="1">
                <a:solidFill>
                  <a:schemeClr val="accent3">
                    <a:lumOff val="25000"/>
                  </a:schemeClr>
                </a:solidFill>
                <a:latin typeface="Poppins Medium"/>
                <a:ea typeface="Poppins Medium"/>
                <a:cs typeface="Poppins Medium"/>
                <a:sym typeface="Poppins Medium"/>
              </a:defRPr>
            </a:pPr>
            <a:r>
              <a:rPr lang="en-IN" sz="4800" dirty="0">
                <a:solidFill>
                  <a:srgbClr val="1014B0"/>
                </a:solidFill>
                <a:latin typeface="Bookman Old Style" panose="02050604050505020204" pitchFamily="18" charset="0"/>
              </a:rPr>
              <a:t>Founded</a:t>
            </a:r>
            <a:r>
              <a:rPr sz="4800" dirty="0">
                <a:solidFill>
                  <a:srgbClr val="1014B0"/>
                </a:solidFill>
                <a:latin typeface="Bookman Old Style" panose="02050604050505020204" pitchFamily="18" charset="0"/>
              </a:rPr>
              <a:t> 1974, </a:t>
            </a:r>
            <a:r>
              <a:rPr sz="4800" dirty="0">
                <a:solidFill>
                  <a:srgbClr val="1014B0"/>
                </a:solidFill>
                <a:latin typeface="Bookman Old Style" panose="02050604050505020204" pitchFamily="18" charset="0"/>
                <a:ea typeface="Bookman Old Style"/>
                <a:cs typeface="Bookman Old Style"/>
                <a:sym typeface="Bookman Old Style"/>
              </a:rPr>
              <a:t>focus</a:t>
            </a:r>
            <a:r>
              <a:rPr lang="en-US" sz="4800" dirty="0">
                <a:solidFill>
                  <a:srgbClr val="1014B0"/>
                </a:solidFill>
                <a:latin typeface="Bookman Old Style" panose="02050604050505020204" pitchFamily="18" charset="0"/>
                <a:ea typeface="Bookman Old Style"/>
                <a:cs typeface="Bookman Old Style"/>
                <a:sym typeface="Bookman Old Style"/>
              </a:rPr>
              <a:t>s</a:t>
            </a:r>
            <a:r>
              <a:rPr sz="4800" dirty="0">
                <a:solidFill>
                  <a:srgbClr val="1014B0"/>
                </a:solidFill>
                <a:latin typeface="Bookman Old Style" panose="02050604050505020204" pitchFamily="18" charset="0"/>
                <a:ea typeface="Bookman Old Style"/>
                <a:cs typeface="Bookman Old Style"/>
                <a:sym typeface="Bookman Old Style"/>
              </a:rPr>
              <a:t>ed on manufacture of </a:t>
            </a:r>
            <a:r>
              <a:rPr lang="en-US" sz="4800" dirty="0">
                <a:solidFill>
                  <a:srgbClr val="1014B0"/>
                </a:solidFill>
                <a:latin typeface="Bookman Old Style" panose="02050604050505020204" pitchFamily="18" charset="0"/>
                <a:ea typeface="Bookman Old Style"/>
                <a:cs typeface="Bookman Old Style"/>
                <a:sym typeface="Bookman Old Style"/>
              </a:rPr>
              <a:t>Iron </a:t>
            </a:r>
            <a:r>
              <a:rPr sz="4800" dirty="0">
                <a:solidFill>
                  <a:srgbClr val="1014B0"/>
                </a:solidFill>
                <a:latin typeface="Bookman Old Style" panose="02050604050505020204" pitchFamily="18" charset="0"/>
                <a:ea typeface="Bookman Old Style"/>
                <a:cs typeface="Bookman Old Style"/>
                <a:sym typeface="Bookman Old Style"/>
              </a:rPr>
              <a:t>castings</a:t>
            </a:r>
          </a:p>
        </p:txBody>
      </p:sp>
      <p:sp>
        <p:nvSpPr>
          <p:cNvPr id="83" name="Shape"/>
          <p:cNvSpPr/>
          <p:nvPr/>
        </p:nvSpPr>
        <p:spPr>
          <a:xfrm>
            <a:off x="3114919" y="2957363"/>
            <a:ext cx="1605141" cy="1605470"/>
          </a:xfrm>
          <a:custGeom>
            <a:avLst/>
            <a:gdLst/>
            <a:ahLst/>
            <a:cxnLst>
              <a:cxn ang="0">
                <a:pos x="wd2" y="hd2"/>
              </a:cxn>
              <a:cxn ang="5400000">
                <a:pos x="wd2" y="hd2"/>
              </a:cxn>
              <a:cxn ang="10800000">
                <a:pos x="wd2" y="hd2"/>
              </a:cxn>
              <a:cxn ang="16200000">
                <a:pos x="wd2" y="hd2"/>
              </a:cxn>
            </a:cxnLst>
            <a:rect l="0" t="0" r="r" b="b"/>
            <a:pathLst>
              <a:path w="20944" h="21590" extrusionOk="0">
                <a:moveTo>
                  <a:pt x="10472" y="0"/>
                </a:moveTo>
                <a:cubicBezTo>
                  <a:pt x="7791" y="0"/>
                  <a:pt x="5109" y="1053"/>
                  <a:pt x="3064" y="3161"/>
                </a:cubicBezTo>
                <a:cubicBezTo>
                  <a:pt x="1973" y="4286"/>
                  <a:pt x="1176" y="5599"/>
                  <a:pt x="667" y="6997"/>
                </a:cubicBezTo>
                <a:cubicBezTo>
                  <a:pt x="2525" y="6142"/>
                  <a:pt x="4457" y="5461"/>
                  <a:pt x="6443" y="4973"/>
                </a:cubicBezTo>
                <a:cubicBezTo>
                  <a:pt x="8794" y="4396"/>
                  <a:pt x="11197" y="4088"/>
                  <a:pt x="13609" y="4054"/>
                </a:cubicBezTo>
                <a:cubicBezTo>
                  <a:pt x="14413" y="4043"/>
                  <a:pt x="15218" y="4062"/>
                  <a:pt x="16023" y="4112"/>
                </a:cubicBezTo>
                <a:cubicBezTo>
                  <a:pt x="12828" y="4686"/>
                  <a:pt x="9713" y="5657"/>
                  <a:pt x="6745" y="7003"/>
                </a:cubicBezTo>
                <a:cubicBezTo>
                  <a:pt x="4378" y="8077"/>
                  <a:pt x="2121" y="9387"/>
                  <a:pt x="0" y="10908"/>
                </a:cubicBezTo>
                <a:cubicBezTo>
                  <a:pt x="15" y="12385"/>
                  <a:pt x="322" y="13857"/>
                  <a:pt x="921" y="15229"/>
                </a:cubicBezTo>
                <a:cubicBezTo>
                  <a:pt x="3547" y="12630"/>
                  <a:pt x="6492" y="10394"/>
                  <a:pt x="9689" y="8586"/>
                </a:cubicBezTo>
                <a:cubicBezTo>
                  <a:pt x="12671" y="6898"/>
                  <a:pt x="15842" y="5605"/>
                  <a:pt x="19126" y="4717"/>
                </a:cubicBezTo>
                <a:cubicBezTo>
                  <a:pt x="18764" y="4170"/>
                  <a:pt x="18349" y="3647"/>
                  <a:pt x="17878" y="3161"/>
                </a:cubicBezTo>
                <a:cubicBezTo>
                  <a:pt x="15833" y="1053"/>
                  <a:pt x="13152" y="0"/>
                  <a:pt x="10472" y="0"/>
                </a:cubicBezTo>
                <a:close/>
                <a:moveTo>
                  <a:pt x="19527" y="5367"/>
                </a:moveTo>
                <a:cubicBezTo>
                  <a:pt x="16501" y="6332"/>
                  <a:pt x="13596" y="7674"/>
                  <a:pt x="10883" y="9377"/>
                </a:cubicBezTo>
                <a:cubicBezTo>
                  <a:pt x="7545" y="11473"/>
                  <a:pt x="4546" y="14085"/>
                  <a:pt x="1974" y="17108"/>
                </a:cubicBezTo>
                <a:cubicBezTo>
                  <a:pt x="2298" y="17570"/>
                  <a:pt x="2660" y="18013"/>
                  <a:pt x="3064" y="18429"/>
                </a:cubicBezTo>
                <a:cubicBezTo>
                  <a:pt x="4180" y="19579"/>
                  <a:pt x="5486" y="20414"/>
                  <a:pt x="6877" y="20936"/>
                </a:cubicBezTo>
                <a:cubicBezTo>
                  <a:pt x="8598" y="17970"/>
                  <a:pt x="10653" y="15222"/>
                  <a:pt x="13003" y="12752"/>
                </a:cubicBezTo>
                <a:cubicBezTo>
                  <a:pt x="15171" y="10472"/>
                  <a:pt x="17576" y="8446"/>
                  <a:pt x="20169" y="6707"/>
                </a:cubicBezTo>
                <a:cubicBezTo>
                  <a:pt x="19988" y="6248"/>
                  <a:pt x="19773" y="5801"/>
                  <a:pt x="19527" y="5367"/>
                </a:cubicBezTo>
                <a:close/>
                <a:moveTo>
                  <a:pt x="20448" y="7509"/>
                </a:moveTo>
                <a:cubicBezTo>
                  <a:pt x="18374" y="9361"/>
                  <a:pt x="16496" y="11437"/>
                  <a:pt x="14855" y="13706"/>
                </a:cubicBezTo>
                <a:cubicBezTo>
                  <a:pt x="13087" y="16149"/>
                  <a:pt x="11607" y="18796"/>
                  <a:pt x="10435" y="21590"/>
                </a:cubicBezTo>
                <a:cubicBezTo>
                  <a:pt x="13128" y="21600"/>
                  <a:pt x="15823" y="20547"/>
                  <a:pt x="17878" y="18429"/>
                </a:cubicBezTo>
                <a:cubicBezTo>
                  <a:pt x="20745" y="15474"/>
                  <a:pt x="21600" y="11234"/>
                  <a:pt x="20448" y="7509"/>
                </a:cubicBezTo>
                <a:close/>
              </a:path>
            </a:pathLst>
          </a:custGeom>
          <a:solidFill>
            <a:srgbClr val="1014B0"/>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6" name="Circle"/>
          <p:cNvSpPr/>
          <p:nvPr/>
        </p:nvSpPr>
        <p:spPr>
          <a:xfrm>
            <a:off x="4956576" y="9805878"/>
            <a:ext cx="2833507" cy="2833508"/>
          </a:xfrm>
          <a:prstGeom prst="ellipse">
            <a:avLst/>
          </a:prstGeom>
          <a:solidFill>
            <a:srgbClr val="1014B0"/>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solidFill>
                <a:srgbClr val="1014B0"/>
              </a:solidFill>
            </a:endParaRPr>
          </a:p>
        </p:txBody>
      </p:sp>
      <p:sp>
        <p:nvSpPr>
          <p:cNvPr id="87" name="Circle"/>
          <p:cNvSpPr/>
          <p:nvPr/>
        </p:nvSpPr>
        <p:spPr>
          <a:xfrm>
            <a:off x="20919213" y="8334320"/>
            <a:ext cx="1802667" cy="1802667"/>
          </a:xfrm>
          <a:prstGeom prst="ellipse">
            <a:avLst/>
          </a:prstGeom>
          <a:solidFill>
            <a:srgbClr val="E60404"/>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8" name="Circle"/>
          <p:cNvSpPr/>
          <p:nvPr/>
        </p:nvSpPr>
        <p:spPr>
          <a:xfrm>
            <a:off x="9937895" y="1392586"/>
            <a:ext cx="953919" cy="953919"/>
          </a:xfrm>
          <a:prstGeom prst="ellipse">
            <a:avLst/>
          </a:prstGeom>
          <a:solidFill>
            <a:srgbClr val="1014B0"/>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9" name="Circle"/>
          <p:cNvSpPr/>
          <p:nvPr/>
        </p:nvSpPr>
        <p:spPr>
          <a:xfrm>
            <a:off x="8505546" y="6355739"/>
            <a:ext cx="11509827" cy="11509830"/>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95" name="PowerPoint &amp; Keynote template for business, marketing, education"/>
          <p:cNvSpPr txBox="1"/>
          <p:nvPr/>
        </p:nvSpPr>
        <p:spPr>
          <a:xfrm rot="11966887">
            <a:off x="14810161" y="11787488"/>
            <a:ext cx="1001653" cy="646331"/>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lgn="ctr">
              <a:defRPr sz="3700" b="1">
                <a:solidFill>
                  <a:schemeClr val="accent2">
                    <a:satOff val="-63636"/>
                    <a:lumOff val="36666"/>
                  </a:schemeClr>
                </a:solidFill>
                <a:latin typeface="Bookman Old Style"/>
                <a:ea typeface="Bookman Old Style"/>
                <a:cs typeface="Bookman Old Style"/>
                <a:sym typeface="Bookman Old Style"/>
              </a:defRPr>
            </a:lvl1pPr>
          </a:lstStyle>
          <a:p>
            <a:pPr>
              <a:defRPr>
                <a:latin typeface="Poppins Medium"/>
                <a:ea typeface="Poppins Medium"/>
                <a:cs typeface="Poppins Medium"/>
                <a:sym typeface="Poppins Medium"/>
              </a:defRPr>
            </a:pPr>
            <a:endParaRPr dirty="0">
              <a:latin typeface="Bookman Old Style"/>
              <a:ea typeface="Bookman Old Style"/>
              <a:cs typeface="Bookman Old Style"/>
              <a:sym typeface="Bookman Old Style"/>
            </a:endParaRPr>
          </a:p>
        </p:txBody>
      </p:sp>
      <p:sp>
        <p:nvSpPr>
          <p:cNvPr id="2" name="TextBox 1"/>
          <p:cNvSpPr txBox="1"/>
          <p:nvPr/>
        </p:nvSpPr>
        <p:spPr>
          <a:xfrm>
            <a:off x="7611318" y="10059197"/>
            <a:ext cx="9613145" cy="6924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kumimoji="0" lang="en-IN" sz="4000" b="1" i="0" u="none" strike="noStrike" cap="none" spc="0" normalizeH="0" baseline="0" dirty="0">
                <a:ln>
                  <a:noFill/>
                </a:ln>
                <a:solidFill>
                  <a:srgbClr val="1014B0"/>
                </a:solidFill>
                <a:effectLst/>
                <a:uFillTx/>
                <a:latin typeface="Poppins"/>
                <a:ea typeface="Poppins"/>
                <a:cs typeface="Poppins"/>
                <a:sym typeface="Poppins"/>
              </a:rPr>
              <a:t>Located @ Chennai, South INDIA</a:t>
            </a:r>
            <a:endParaRPr kumimoji="0" lang="en-US" sz="4000" b="1" i="0" u="none" strike="noStrike" cap="none" spc="0" normalizeH="0" baseline="0" dirty="0">
              <a:ln>
                <a:noFill/>
              </a:ln>
              <a:solidFill>
                <a:srgbClr val="1014B0"/>
              </a:solidFill>
              <a:effectLst/>
              <a:uFillTx/>
              <a:latin typeface="Poppins"/>
              <a:ea typeface="Poppins"/>
              <a:cs typeface="Poppins"/>
              <a:sym typeface="Poppins"/>
            </a:endParaRPr>
          </a:p>
        </p:txBody>
      </p:sp>
      <p:sp>
        <p:nvSpPr>
          <p:cNvPr id="3" name="TextBox 2"/>
          <p:cNvSpPr txBox="1"/>
          <p:nvPr/>
        </p:nvSpPr>
        <p:spPr>
          <a:xfrm>
            <a:off x="13070541" y="11356467"/>
            <a:ext cx="11187165" cy="2354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IN" sz="3200" b="1" dirty="0">
                <a:solidFill>
                  <a:srgbClr val="1014B0"/>
                </a:solidFill>
                <a:latin typeface="Bookman Old Style" panose="02050604050505020204" pitchFamily="18" charset="0"/>
              </a:rPr>
              <a:t>Castings weight range from 0.3 Kgs to 5500 Kgs in </a:t>
            </a:r>
            <a:r>
              <a:rPr lang="en-IN" sz="3200" b="1" dirty="0" err="1">
                <a:solidFill>
                  <a:srgbClr val="1014B0"/>
                </a:solidFill>
                <a:latin typeface="Bookman Old Style" panose="02050604050505020204" pitchFamily="18" charset="0"/>
              </a:rPr>
              <a:t>Gray</a:t>
            </a:r>
            <a:r>
              <a:rPr lang="en-IN" sz="3200" b="1" dirty="0">
                <a:solidFill>
                  <a:srgbClr val="1014B0"/>
                </a:solidFill>
                <a:latin typeface="Bookman Old Style" panose="02050604050505020204" pitchFamily="18" charset="0"/>
              </a:rPr>
              <a:t> Iron &amp; </a:t>
            </a:r>
            <a:r>
              <a:rPr lang="en-IN" sz="3200" b="1" dirty="0" err="1">
                <a:solidFill>
                  <a:srgbClr val="1014B0"/>
                </a:solidFill>
                <a:latin typeface="Bookman Old Style" panose="02050604050505020204" pitchFamily="18" charset="0"/>
              </a:rPr>
              <a:t>upto</a:t>
            </a:r>
            <a:r>
              <a:rPr lang="en-IN" sz="3200" b="1" dirty="0">
                <a:solidFill>
                  <a:srgbClr val="1014B0"/>
                </a:solidFill>
                <a:latin typeface="Bookman Old Style" panose="02050604050505020204" pitchFamily="18" charset="0"/>
              </a:rPr>
              <a:t> 2500 Kgs in Ductile Iron</a:t>
            </a:r>
          </a:p>
          <a:p>
            <a:r>
              <a:rPr lang="en-IN" sz="3200" b="1" dirty="0">
                <a:solidFill>
                  <a:srgbClr val="1014B0"/>
                </a:solidFill>
                <a:latin typeface="Bookman Old Style" panose="02050604050505020204" pitchFamily="18" charset="0"/>
              </a:rPr>
              <a:t>Small to medium volumes – we process orders from</a:t>
            </a:r>
          </a:p>
          <a:p>
            <a:r>
              <a:rPr lang="en-IN" sz="3200" b="1" dirty="0">
                <a:solidFill>
                  <a:srgbClr val="1014B0"/>
                </a:solidFill>
                <a:latin typeface="Bookman Old Style" panose="02050604050505020204" pitchFamily="18" charset="0"/>
              </a:rPr>
              <a:t>1No to batch quantities of a few hundreds </a:t>
            </a:r>
            <a:endParaRPr lang="en-US" sz="3200" b="1" dirty="0">
              <a:solidFill>
                <a:srgbClr val="1014B0"/>
              </a:solidFill>
              <a:latin typeface="Bookman Old Style" panose="02050604050505020204" pitchFamily="18" charset="0"/>
            </a:endParaRPr>
          </a:p>
          <a:p>
            <a:pPr marL="0" marR="0" indent="0" algn="just" defTabSz="8255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dirty="0">
              <a:ln>
                <a:noFill/>
              </a:ln>
              <a:solidFill>
                <a:srgbClr val="1014B0"/>
              </a:solidFill>
              <a:effectLst/>
              <a:uFillTx/>
              <a:latin typeface="Bookman Old Style" panose="02050604050505020204" pitchFamily="18" charset="0"/>
              <a:sym typeface="Poppins"/>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78" t="-3358" r="-2878" b="18758"/>
          <a:stretch/>
        </p:blipFill>
        <p:spPr>
          <a:xfrm>
            <a:off x="18544239" y="-86880"/>
            <a:ext cx="5606339" cy="6323852"/>
          </a:xfrm>
          <a:prstGeom prst="rect">
            <a:avLst/>
          </a:prstGeom>
        </p:spPr>
      </p:pic>
    </p:spTree>
    <p:extLst>
      <p:ext uri="{BB962C8B-B14F-4D97-AF65-F5344CB8AC3E}">
        <p14:creationId xmlns:p14="http://schemas.microsoft.com/office/powerpoint/2010/main" val="104803811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p:cNvSpPr/>
          <p:nvPr/>
        </p:nvSpPr>
        <p:spPr>
          <a:xfrm>
            <a:off x="-1" y="-12700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5"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H</a:t>
            </a:r>
            <a:r>
              <a:rPr sz="6500" u="sng" cap="all" dirty="0">
                <a:solidFill>
                  <a:srgbClr val="1014B0"/>
                </a:solidFill>
                <a:latin typeface="Bookman Old Style"/>
                <a:ea typeface="Bookman Old Style"/>
                <a:cs typeface="Bookman Old Style"/>
                <a:sym typeface="Bookman Old Style"/>
              </a:rPr>
              <a:t>uman </a:t>
            </a:r>
            <a:r>
              <a:rPr sz="9400" u="sng" cap="all" dirty="0">
                <a:solidFill>
                  <a:srgbClr val="1014B0"/>
                </a:solidFill>
                <a:latin typeface="Bookman Old Style"/>
                <a:ea typeface="Bookman Old Style"/>
                <a:cs typeface="Bookman Old Style"/>
                <a:sym typeface="Bookman Old Style"/>
              </a:rPr>
              <a:t>R</a:t>
            </a:r>
            <a:r>
              <a:rPr sz="6500" u="sng" cap="all" dirty="0">
                <a:solidFill>
                  <a:srgbClr val="1014B0"/>
                </a:solidFill>
                <a:latin typeface="Bookman Old Style"/>
                <a:ea typeface="Bookman Old Style"/>
                <a:cs typeface="Bookman Old Style"/>
                <a:sym typeface="Bookman Old Style"/>
              </a:rPr>
              <a:t>esource</a:t>
            </a:r>
          </a:p>
        </p:txBody>
      </p:sp>
      <p:sp>
        <p:nvSpPr>
          <p:cNvPr id="236" name="Rectangle"/>
          <p:cNvSpPr/>
          <p:nvPr/>
        </p:nvSpPr>
        <p:spPr>
          <a:xfrm>
            <a:off x="7986652" y="2766853"/>
            <a:ext cx="8142290" cy="10947725"/>
          </a:xfrm>
          <a:prstGeom prst="rect">
            <a:avLst/>
          </a:prstGeom>
          <a:solidFill>
            <a:srgbClr val="DDDDDD"/>
          </a:solidFill>
          <a:ln w="12700">
            <a:miter lim="400000"/>
          </a:ln>
          <a:effectLst>
            <a:outerShdw blurRad="25400" rotWithShape="0">
              <a:srgbClr val="000000">
                <a:alpha val="50000"/>
              </a:srgbClr>
            </a:outerShdw>
          </a:effectLst>
        </p:spPr>
        <p:txBody>
          <a:bodyPr lIns="38100" tIns="38100" rIns="38100" bIns="38100" anchor="ctr"/>
          <a:lstStyle/>
          <a:p>
            <a:pPr>
              <a:defRPr>
                <a:solidFill>
                  <a:schemeClr val="accent3">
                    <a:lumOff val="-9999"/>
                  </a:schemeClr>
                </a:solidFill>
              </a:defRPr>
            </a:pPr>
            <a:endParaRPr/>
          </a:p>
        </p:txBody>
      </p:sp>
      <p:sp>
        <p:nvSpPr>
          <p:cNvPr id="237" name="Title text info"/>
          <p:cNvSpPr txBox="1"/>
          <p:nvPr/>
        </p:nvSpPr>
        <p:spPr>
          <a:xfrm>
            <a:off x="16476431" y="5719226"/>
            <a:ext cx="7647418" cy="2277547"/>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p>
            <a:pPr marL="640146" indent="-471236" algn="l" defTabSz="288290">
              <a:buSzPct val="100000"/>
              <a:buChar char="*"/>
              <a:tabLst>
                <a:tab pos="685800" algn="l"/>
                <a:tab pos="736600" algn="l"/>
              </a:tabLst>
              <a:defRPr sz="5000">
                <a:solidFill>
                  <a:srgbClr val="535353"/>
                </a:solidFill>
                <a:uFill>
                  <a:solidFill>
                    <a:srgbClr val="000000"/>
                  </a:solidFill>
                </a:uFill>
                <a:latin typeface="Bookman Old Style"/>
                <a:ea typeface="Bookman Old Style"/>
                <a:cs typeface="Bookman Old Style"/>
                <a:sym typeface="Bookman Old Style"/>
              </a:defRPr>
            </a:pPr>
            <a:r>
              <a:rPr sz="4700" dirty="0">
                <a:solidFill>
                  <a:srgbClr val="1014B0"/>
                </a:solidFill>
              </a:rPr>
              <a:t>Work force of 85 people</a:t>
            </a:r>
          </a:p>
          <a:p>
            <a:pPr marL="670225" indent="-501315" defTabSz="288290">
              <a:buSzPct val="100000"/>
              <a:buChar char="*"/>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pPr>
            <a:r>
              <a:rPr dirty="0">
                <a:solidFill>
                  <a:srgbClr val="1014B0"/>
                </a:solidFill>
              </a:rPr>
              <a:t>with qualified managerial staff overseeing Production, Process Control, Inspection and Testing.</a:t>
            </a:r>
          </a:p>
        </p:txBody>
      </p:sp>
      <p:pic>
        <p:nvPicPr>
          <p:cNvPr id="238" name="20 x 30.jpg" descr="20 x 30.jpg"/>
          <p:cNvPicPr>
            <a:picLocks noChangeAspect="1"/>
          </p:cNvPicPr>
          <p:nvPr/>
        </p:nvPicPr>
        <p:blipFill>
          <a:blip r:embed="rId2">
            <a:extLst/>
          </a:blip>
          <a:stretch>
            <a:fillRect/>
          </a:stretch>
        </p:blipFill>
        <p:spPr>
          <a:xfrm>
            <a:off x="174960" y="2766853"/>
            <a:ext cx="16190599" cy="10762908"/>
          </a:xfrm>
          <a:prstGeom prst="rect">
            <a:avLst/>
          </a:prstGeom>
          <a:ln w="12700">
            <a:miter lim="400000"/>
          </a:ln>
        </p:spPr>
      </p:pic>
      <p:sp>
        <p:nvSpPr>
          <p:cNvPr id="239" name="Slide Number"/>
          <p:cNvSpPr txBox="1">
            <a:spLocks noGrp="1"/>
          </p:cNvSpPr>
          <p:nvPr>
            <p:ph type="sldNum" sz="quarter" idx="2"/>
          </p:nvPr>
        </p:nvSpPr>
        <p:spPr>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20</a:t>
            </a:fld>
            <a:endParaRPr/>
          </a:p>
        </p:txBody>
      </p:sp>
      <p:sp>
        <p:nvSpPr>
          <p:cNvPr id="2" name="TextBox 1"/>
          <p:cNvSpPr txBox="1"/>
          <p:nvPr/>
        </p:nvSpPr>
        <p:spPr>
          <a:xfrm>
            <a:off x="6877050" y="12526327"/>
            <a:ext cx="8439150" cy="1000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lang="en-IN" sz="6000" b="1" dirty="0">
                <a:solidFill>
                  <a:srgbClr val="1014B0"/>
                </a:solidFill>
              </a:rPr>
              <a:t>Team Akila</a:t>
            </a:r>
            <a:endParaRPr kumimoji="0" lang="en-US" sz="6000" b="1" i="0" u="none" strike="noStrike" cap="none" spc="0" normalizeH="0" baseline="0" dirty="0">
              <a:ln>
                <a:noFill/>
              </a:ln>
              <a:solidFill>
                <a:srgbClr val="1014B0"/>
              </a:solidFill>
              <a:effectLst/>
              <a:uFillTx/>
              <a:sym typeface="Poppins"/>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Rectangle"/>
          <p:cNvSpPr/>
          <p:nvPr/>
        </p:nvSpPr>
        <p:spPr>
          <a:xfrm>
            <a:off x="0" y="0"/>
            <a:ext cx="24370608"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solidFill>
                <a:srgbClr val="1014B0"/>
              </a:solidFill>
            </a:endParaRPr>
          </a:p>
        </p:txBody>
      </p:sp>
      <p:sp>
        <p:nvSpPr>
          <p:cNvPr id="242" name="Slide Number"/>
          <p:cNvSpPr txBox="1">
            <a:spLocks noGrp="1"/>
          </p:cNvSpPr>
          <p:nvPr>
            <p:ph type="sldNum" sz="quarter" idx="2"/>
          </p:nvPr>
        </p:nvSpPr>
        <p:spPr>
          <a:xfrm>
            <a:off x="22786149" y="12085333"/>
            <a:ext cx="454299" cy="381001"/>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21</a:t>
            </a:fld>
            <a:endParaRPr/>
          </a:p>
        </p:txBody>
      </p:sp>
      <p:sp>
        <p:nvSpPr>
          <p:cNvPr id="269" name="Gallery &amp;…"/>
          <p:cNvSpPr txBox="1"/>
          <p:nvPr/>
        </p:nvSpPr>
        <p:spPr>
          <a:xfrm>
            <a:off x="6858329" y="249407"/>
            <a:ext cx="10653950"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C</a:t>
            </a:r>
            <a:r>
              <a:rPr sz="6500" u="sng" cap="all" dirty="0">
                <a:solidFill>
                  <a:srgbClr val="1014B0"/>
                </a:solidFill>
                <a:latin typeface="Bookman Old Style"/>
                <a:ea typeface="Bookman Old Style"/>
                <a:cs typeface="Bookman Old Style"/>
                <a:sym typeface="Bookman Old Style"/>
              </a:rPr>
              <a:t>ustomers</a:t>
            </a:r>
          </a:p>
        </p:txBody>
      </p:sp>
      <p:graphicFrame>
        <p:nvGraphicFramePr>
          <p:cNvPr id="2" name="Table 1"/>
          <p:cNvGraphicFramePr>
            <a:graphicFrameLocks noGrp="1"/>
          </p:cNvGraphicFramePr>
          <p:nvPr>
            <p:extLst>
              <p:ext uri="{D42A27DB-BD31-4B8C-83A1-F6EECF244321}">
                <p14:modId xmlns:p14="http://schemas.microsoft.com/office/powerpoint/2010/main" val="2234906617"/>
              </p:ext>
            </p:extLst>
          </p:nvPr>
        </p:nvGraphicFramePr>
        <p:xfrm>
          <a:off x="122384" y="2910805"/>
          <a:ext cx="23900600" cy="10538494"/>
        </p:xfrm>
        <a:graphic>
          <a:graphicData uri="http://schemas.openxmlformats.org/drawingml/2006/table">
            <a:tbl>
              <a:tblPr firstRow="1" bandRow="1">
                <a:tableStyleId>{5940675A-B579-460E-94D1-54222C63F5DA}</a:tableStyleId>
              </a:tblPr>
              <a:tblGrid>
                <a:gridCol w="4780120">
                  <a:extLst>
                    <a:ext uri="{9D8B030D-6E8A-4147-A177-3AD203B41FA5}">
                      <a16:colId xmlns:a16="http://schemas.microsoft.com/office/drawing/2014/main" val="20000"/>
                    </a:ext>
                  </a:extLst>
                </a:gridCol>
                <a:gridCol w="4780120">
                  <a:extLst>
                    <a:ext uri="{9D8B030D-6E8A-4147-A177-3AD203B41FA5}">
                      <a16:colId xmlns:a16="http://schemas.microsoft.com/office/drawing/2014/main" val="20001"/>
                    </a:ext>
                  </a:extLst>
                </a:gridCol>
                <a:gridCol w="4780120">
                  <a:extLst>
                    <a:ext uri="{9D8B030D-6E8A-4147-A177-3AD203B41FA5}">
                      <a16:colId xmlns:a16="http://schemas.microsoft.com/office/drawing/2014/main" val="20002"/>
                    </a:ext>
                  </a:extLst>
                </a:gridCol>
                <a:gridCol w="4780120">
                  <a:extLst>
                    <a:ext uri="{9D8B030D-6E8A-4147-A177-3AD203B41FA5}">
                      <a16:colId xmlns:a16="http://schemas.microsoft.com/office/drawing/2014/main" val="20003"/>
                    </a:ext>
                  </a:extLst>
                </a:gridCol>
                <a:gridCol w="4780120">
                  <a:extLst>
                    <a:ext uri="{9D8B030D-6E8A-4147-A177-3AD203B41FA5}">
                      <a16:colId xmlns:a16="http://schemas.microsoft.com/office/drawing/2014/main" val="20004"/>
                    </a:ext>
                  </a:extLst>
                </a:gridCol>
              </a:tblGrid>
              <a:tr h="2346736">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b="1" dirty="0"/>
                    </a:p>
                  </a:txBody>
                  <a:tcPr/>
                </a:tc>
                <a:extLst>
                  <a:ext uri="{0D108BD9-81ED-4DB2-BD59-A6C34878D82A}">
                    <a16:rowId xmlns:a16="http://schemas.microsoft.com/office/drawing/2014/main" val="10000"/>
                  </a:ext>
                </a:extLst>
              </a:tr>
              <a:tr h="2346736">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292251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2922511">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33" name="image.png" descr="image.png"/>
          <p:cNvPicPr>
            <a:picLocks noChangeAspect="1"/>
          </p:cNvPicPr>
          <p:nvPr/>
        </p:nvPicPr>
        <p:blipFill>
          <a:blip r:embed="rId2">
            <a:extLst/>
          </a:blip>
          <a:srcRect l="10667" r="19999"/>
          <a:stretch>
            <a:fillRect/>
          </a:stretch>
        </p:blipFill>
        <p:spPr>
          <a:xfrm>
            <a:off x="1138687" y="2993251"/>
            <a:ext cx="2467155" cy="2247669"/>
          </a:xfrm>
          <a:prstGeom prst="rect">
            <a:avLst/>
          </a:prstGeom>
          <a:ln w="12700" cap="flat">
            <a:noFill/>
            <a:miter lim="400000"/>
          </a:ln>
          <a:effectLst/>
        </p:spPr>
      </p:pic>
      <p:pic>
        <p:nvPicPr>
          <p:cNvPr id="34" name="21116.jpeg" descr="21116.jpeg"/>
          <p:cNvPicPr>
            <a:picLocks noChangeAspect="1"/>
          </p:cNvPicPr>
          <p:nvPr/>
        </p:nvPicPr>
        <p:blipFill>
          <a:blip r:embed="rId3">
            <a:extLst/>
          </a:blip>
          <a:stretch>
            <a:fillRect/>
          </a:stretch>
        </p:blipFill>
        <p:spPr>
          <a:xfrm>
            <a:off x="5159719" y="3512686"/>
            <a:ext cx="4403917" cy="1321610"/>
          </a:xfrm>
          <a:prstGeom prst="rect">
            <a:avLst/>
          </a:prstGeom>
          <a:ln w="12700" cap="flat">
            <a:noFill/>
            <a:miter lim="400000"/>
          </a:ln>
          <a:effectLst/>
        </p:spPr>
      </p:pic>
      <p:pic>
        <p:nvPicPr>
          <p:cNvPr id="36" name="index.jpeg" descr="index.jpeg"/>
          <p:cNvPicPr>
            <a:picLocks noChangeAspect="1"/>
          </p:cNvPicPr>
          <p:nvPr/>
        </p:nvPicPr>
        <p:blipFill>
          <a:blip r:embed="rId4">
            <a:extLst/>
          </a:blip>
          <a:srcRect t="33135" b="36094"/>
          <a:stretch>
            <a:fillRect/>
          </a:stretch>
        </p:blipFill>
        <p:spPr>
          <a:xfrm>
            <a:off x="14615475" y="3711123"/>
            <a:ext cx="4507470" cy="970892"/>
          </a:xfrm>
          <a:prstGeom prst="rect">
            <a:avLst/>
          </a:prstGeom>
          <a:ln w="12700" cap="flat">
            <a:noFill/>
            <a:miter lim="400000"/>
          </a:ln>
          <a:effectLst/>
        </p:spPr>
      </p:pic>
      <p:pic>
        <p:nvPicPr>
          <p:cNvPr id="37" name="image.png" descr="image.png"/>
          <p:cNvPicPr>
            <a:picLocks noChangeAspect="1"/>
          </p:cNvPicPr>
          <p:nvPr/>
        </p:nvPicPr>
        <p:blipFill rotWithShape="1">
          <a:blip r:embed="rId5">
            <a:extLst/>
          </a:blip>
          <a:srcRect l="16310" r="17637"/>
          <a:stretch/>
        </p:blipFill>
        <p:spPr>
          <a:xfrm>
            <a:off x="267747" y="5663413"/>
            <a:ext cx="4490269" cy="1762777"/>
          </a:xfrm>
          <a:prstGeom prst="rect">
            <a:avLst/>
          </a:prstGeom>
          <a:ln w="12700" cap="flat">
            <a:noFill/>
            <a:miter lim="400000"/>
          </a:ln>
          <a:effectLst/>
        </p:spPr>
      </p:pic>
      <p:pic>
        <p:nvPicPr>
          <p:cNvPr id="39" name="image.png" descr="image.png"/>
          <p:cNvPicPr>
            <a:picLocks noChangeAspect="1"/>
          </p:cNvPicPr>
          <p:nvPr/>
        </p:nvPicPr>
        <p:blipFill>
          <a:blip r:embed="rId6">
            <a:extLst/>
          </a:blip>
          <a:stretch>
            <a:fillRect/>
          </a:stretch>
        </p:blipFill>
        <p:spPr>
          <a:xfrm>
            <a:off x="5024638" y="6069442"/>
            <a:ext cx="4402557" cy="1088258"/>
          </a:xfrm>
          <a:prstGeom prst="rect">
            <a:avLst/>
          </a:prstGeom>
          <a:ln w="12700" cap="flat">
            <a:noFill/>
            <a:miter lim="400000"/>
          </a:ln>
          <a:effectLst/>
        </p:spPr>
      </p:pic>
      <p:pic>
        <p:nvPicPr>
          <p:cNvPr id="40" name="image.png" descr="image.png"/>
          <p:cNvPicPr>
            <a:picLocks noChangeAspect="1"/>
          </p:cNvPicPr>
          <p:nvPr/>
        </p:nvPicPr>
        <p:blipFill>
          <a:blip r:embed="rId7">
            <a:extLst/>
          </a:blip>
          <a:stretch>
            <a:fillRect/>
          </a:stretch>
        </p:blipFill>
        <p:spPr>
          <a:xfrm>
            <a:off x="9919857" y="5663413"/>
            <a:ext cx="4546220" cy="1544206"/>
          </a:xfrm>
          <a:prstGeom prst="rect">
            <a:avLst/>
          </a:prstGeom>
          <a:ln w="12700" cap="flat">
            <a:noFill/>
            <a:miter lim="400000"/>
          </a:ln>
          <a:effectLst/>
        </p:spPr>
      </p:pic>
      <p:pic>
        <p:nvPicPr>
          <p:cNvPr id="41" name="image.png" descr="image.png"/>
          <p:cNvPicPr>
            <a:picLocks noChangeAspect="1"/>
          </p:cNvPicPr>
          <p:nvPr/>
        </p:nvPicPr>
        <p:blipFill>
          <a:blip r:embed="rId8">
            <a:extLst/>
          </a:blip>
          <a:srcRect l="5952" t="14685" r="9867" b="18881"/>
          <a:stretch>
            <a:fillRect/>
          </a:stretch>
        </p:blipFill>
        <p:spPr>
          <a:xfrm>
            <a:off x="266758" y="8588176"/>
            <a:ext cx="4483935" cy="1314423"/>
          </a:xfrm>
          <a:prstGeom prst="rect">
            <a:avLst/>
          </a:prstGeom>
          <a:ln w="12700" cap="flat">
            <a:noFill/>
            <a:miter lim="400000"/>
          </a:ln>
          <a:effectLst/>
        </p:spPr>
      </p:pic>
      <p:pic>
        <p:nvPicPr>
          <p:cNvPr id="42" name="unitrac.jpeg" descr="unitrac.jpeg"/>
          <p:cNvPicPr>
            <a:picLocks noChangeAspect="1"/>
          </p:cNvPicPr>
          <p:nvPr/>
        </p:nvPicPr>
        <p:blipFill>
          <a:blip r:embed="rId9">
            <a:extLst/>
          </a:blip>
          <a:stretch>
            <a:fillRect/>
          </a:stretch>
        </p:blipFill>
        <p:spPr>
          <a:xfrm>
            <a:off x="14788005" y="5916594"/>
            <a:ext cx="4308897" cy="1291026"/>
          </a:xfrm>
          <a:prstGeom prst="rect">
            <a:avLst/>
          </a:prstGeom>
          <a:ln w="12700" cap="flat">
            <a:noFill/>
            <a:miter lim="400000"/>
          </a:ln>
          <a:effectLst/>
        </p:spPr>
      </p:pic>
      <p:pic>
        <p:nvPicPr>
          <p:cNvPr id="43" name="image.png" descr="image.png"/>
          <p:cNvPicPr>
            <a:picLocks noChangeAspect="1"/>
          </p:cNvPicPr>
          <p:nvPr/>
        </p:nvPicPr>
        <p:blipFill>
          <a:blip r:embed="rId10">
            <a:extLst/>
          </a:blip>
          <a:stretch>
            <a:fillRect/>
          </a:stretch>
        </p:blipFill>
        <p:spPr>
          <a:xfrm>
            <a:off x="19477824" y="5916594"/>
            <a:ext cx="4487076" cy="1310979"/>
          </a:xfrm>
          <a:prstGeom prst="rect">
            <a:avLst/>
          </a:prstGeom>
          <a:ln w="12700" cap="flat">
            <a:noFill/>
            <a:miter lim="400000"/>
          </a:ln>
          <a:effectLst/>
        </p:spPr>
      </p:pic>
      <p:pic>
        <p:nvPicPr>
          <p:cNvPr id="44" name="image.png" descr="image.png"/>
          <p:cNvPicPr>
            <a:picLocks noChangeAspect="1"/>
          </p:cNvPicPr>
          <p:nvPr/>
        </p:nvPicPr>
        <p:blipFill>
          <a:blip r:embed="rId11">
            <a:extLst/>
          </a:blip>
          <a:stretch>
            <a:fillRect/>
          </a:stretch>
        </p:blipFill>
        <p:spPr>
          <a:xfrm>
            <a:off x="5051391" y="8381697"/>
            <a:ext cx="4646966" cy="1520902"/>
          </a:xfrm>
          <a:prstGeom prst="rect">
            <a:avLst/>
          </a:prstGeom>
          <a:ln w="12700" cap="flat">
            <a:noFill/>
            <a:miter lim="400000"/>
          </a:ln>
          <a:effectLst/>
        </p:spPr>
      </p:pic>
      <p:pic>
        <p:nvPicPr>
          <p:cNvPr id="45" name="image.png" descr="image.png"/>
          <p:cNvPicPr>
            <a:picLocks noChangeAspect="1"/>
          </p:cNvPicPr>
          <p:nvPr/>
        </p:nvPicPr>
        <p:blipFill>
          <a:blip r:embed="rId12">
            <a:extLst/>
          </a:blip>
          <a:stretch>
            <a:fillRect/>
          </a:stretch>
        </p:blipFill>
        <p:spPr>
          <a:xfrm>
            <a:off x="9838497" y="8381697"/>
            <a:ext cx="4473921" cy="1692804"/>
          </a:xfrm>
          <a:prstGeom prst="rect">
            <a:avLst/>
          </a:prstGeom>
          <a:ln w="12700" cap="flat">
            <a:noFill/>
            <a:miter lim="400000"/>
          </a:ln>
          <a:effectLst/>
        </p:spPr>
      </p:pic>
      <p:pic>
        <p:nvPicPr>
          <p:cNvPr id="46" name="Picture 45" descr="Related image"/>
          <p:cNvPicPr/>
          <p:nvPr/>
        </p:nvPicPr>
        <p:blipFill rotWithShape="1">
          <a:blip r:embed="rId13">
            <a:extLst>
              <a:ext uri="{28A0092B-C50C-407E-A947-70E740481C1C}">
                <a14:useLocalDpi xmlns:a14="http://schemas.microsoft.com/office/drawing/2010/main" val="0"/>
              </a:ext>
            </a:extLst>
          </a:blip>
          <a:srcRect l="11666" r="13750"/>
          <a:stretch/>
        </p:blipFill>
        <p:spPr bwMode="auto">
          <a:xfrm>
            <a:off x="1597222" y="10877979"/>
            <a:ext cx="2171530" cy="2398789"/>
          </a:xfrm>
          <a:prstGeom prst="rect">
            <a:avLst/>
          </a:prstGeom>
          <a:noFill/>
          <a:ln>
            <a:noFill/>
          </a:ln>
          <a:extLst>
            <a:ext uri="{53640926-AAD7-44D8-BBD7-CCE9431645EC}">
              <a14:shadowObscured xmlns:a14="http://schemas.microsoft.com/office/drawing/2010/main"/>
            </a:ext>
          </a:extLst>
        </p:spPr>
      </p:pic>
      <p:pic>
        <p:nvPicPr>
          <p:cNvPr id="49" name="Description: Description: Description: C:\Users\compaq4\AppData\Local\Temp\Carlisle_Brake&amp;Friction.jpg" descr="Description: Description: Description: C:\Users\compaq4\AppData\Local\Temp\Carlisle_Brake&amp;Friction.jpg"/>
          <p:cNvPicPr>
            <a:picLocks noChangeAspect="1"/>
          </p:cNvPicPr>
          <p:nvPr/>
        </p:nvPicPr>
        <p:blipFill>
          <a:blip r:embed="rId14">
            <a:extLst/>
          </a:blip>
          <a:stretch>
            <a:fillRect/>
          </a:stretch>
        </p:blipFill>
        <p:spPr>
          <a:xfrm>
            <a:off x="19571749" y="8668116"/>
            <a:ext cx="4393152" cy="875934"/>
          </a:xfrm>
          <a:prstGeom prst="rect">
            <a:avLst/>
          </a:prstGeom>
          <a:ln w="12700" cap="flat">
            <a:noFill/>
            <a:miter lim="400000"/>
          </a:ln>
          <a:effectLst/>
        </p:spPr>
      </p:pic>
      <p:pic>
        <p:nvPicPr>
          <p:cNvPr id="50" name="image.png" descr="image.png"/>
          <p:cNvPicPr>
            <a:picLocks noChangeAspect="1"/>
          </p:cNvPicPr>
          <p:nvPr/>
        </p:nvPicPr>
        <p:blipFill>
          <a:blip r:embed="rId15">
            <a:extLst/>
          </a:blip>
          <a:srcRect l="6628" r="26672"/>
          <a:stretch>
            <a:fillRect/>
          </a:stretch>
        </p:blipFill>
        <p:spPr>
          <a:xfrm>
            <a:off x="14708589" y="8710727"/>
            <a:ext cx="4530299" cy="1111929"/>
          </a:xfrm>
          <a:prstGeom prst="rect">
            <a:avLst/>
          </a:prstGeom>
          <a:ln w="12700" cap="flat">
            <a:noFill/>
            <a:miter lim="400000"/>
          </a:ln>
          <a:effectLst/>
        </p:spPr>
      </p:pic>
      <p:pic>
        <p:nvPicPr>
          <p:cNvPr id="51" name="image.png" descr="image.png"/>
          <p:cNvPicPr>
            <a:picLocks noChangeAspect="1"/>
          </p:cNvPicPr>
          <p:nvPr/>
        </p:nvPicPr>
        <p:blipFill>
          <a:blip r:embed="rId16">
            <a:extLst/>
          </a:blip>
          <a:srcRect l="10908" t="21154" r="12727" b="19827"/>
          <a:stretch>
            <a:fillRect/>
          </a:stretch>
        </p:blipFill>
        <p:spPr>
          <a:xfrm>
            <a:off x="14754089" y="11371124"/>
            <a:ext cx="4484800" cy="1672832"/>
          </a:xfrm>
          <a:prstGeom prst="rect">
            <a:avLst/>
          </a:prstGeom>
          <a:ln w="12700" cap="flat">
            <a:noFill/>
            <a:miter lim="400000"/>
          </a:ln>
          <a:effectLst/>
        </p:spPr>
      </p:pic>
      <p:pic>
        <p:nvPicPr>
          <p:cNvPr id="52" name="Ansac.jpeg" descr="Ansac.jpeg"/>
          <p:cNvPicPr>
            <a:picLocks noChangeAspect="1"/>
          </p:cNvPicPr>
          <p:nvPr/>
        </p:nvPicPr>
        <p:blipFill>
          <a:blip r:embed="rId17">
            <a:extLst/>
          </a:blip>
          <a:srcRect t="26226" b="29348"/>
          <a:stretch>
            <a:fillRect/>
          </a:stretch>
        </p:blipFill>
        <p:spPr>
          <a:xfrm>
            <a:off x="19503844" y="11751239"/>
            <a:ext cx="4519142" cy="715095"/>
          </a:xfrm>
          <a:prstGeom prst="rect">
            <a:avLst/>
          </a:prstGeom>
          <a:ln w="12700" cap="flat">
            <a:noFill/>
            <a:miter lim="400000"/>
          </a:ln>
          <a:effectLst/>
        </p:spPr>
      </p:pic>
      <p:pic>
        <p:nvPicPr>
          <p:cNvPr id="26" name="image.png" descr="image.png">
            <a:extLst>
              <a:ext uri="{FF2B5EF4-FFF2-40B4-BE49-F238E27FC236}">
                <a16:creationId xmlns:a16="http://schemas.microsoft.com/office/drawing/2014/main" id="{4706505C-4A33-4DFF-8F8B-E7329A121B20}"/>
              </a:ext>
            </a:extLst>
          </p:cNvPr>
          <p:cNvPicPr>
            <a:picLocks noChangeAspect="1"/>
          </p:cNvPicPr>
          <p:nvPr/>
        </p:nvPicPr>
        <p:blipFill>
          <a:blip r:embed="rId18">
            <a:extLst/>
          </a:blip>
          <a:stretch>
            <a:fillRect/>
          </a:stretch>
        </p:blipFill>
        <p:spPr>
          <a:xfrm>
            <a:off x="5629863" y="11126596"/>
            <a:ext cx="3317953" cy="1858380"/>
          </a:xfrm>
          <a:prstGeom prst="rect">
            <a:avLst/>
          </a:prstGeom>
          <a:ln w="12700" cap="flat">
            <a:noFill/>
            <a:miter lim="400000"/>
          </a:ln>
          <a:effectLst/>
        </p:spPr>
      </p:pic>
      <p:pic>
        <p:nvPicPr>
          <p:cNvPr id="3" name="Picture 2">
            <a:extLst>
              <a:ext uri="{FF2B5EF4-FFF2-40B4-BE49-F238E27FC236}">
                <a16:creationId xmlns:a16="http://schemas.microsoft.com/office/drawing/2014/main" id="{F230834E-0F70-4C45-BD1E-E0EFF7230324}"/>
              </a:ext>
            </a:extLst>
          </p:cNvPr>
          <p:cNvPicPr>
            <a:picLocks noChangeAspect="1"/>
          </p:cNvPicPr>
          <p:nvPr/>
        </p:nvPicPr>
        <p:blipFill>
          <a:blip r:embed="rId19"/>
          <a:stretch>
            <a:fillRect/>
          </a:stretch>
        </p:blipFill>
        <p:spPr>
          <a:xfrm>
            <a:off x="9752955" y="11371124"/>
            <a:ext cx="4639458" cy="957155"/>
          </a:xfrm>
          <a:prstGeom prst="rect">
            <a:avLst/>
          </a:prstGeom>
        </p:spPr>
      </p:pic>
      <p:pic>
        <p:nvPicPr>
          <p:cNvPr id="28" name="Picture 27" descr="Dresser Rand – putrasriwijayaelektrik">
            <a:extLst>
              <a:ext uri="{FF2B5EF4-FFF2-40B4-BE49-F238E27FC236}">
                <a16:creationId xmlns:a16="http://schemas.microsoft.com/office/drawing/2014/main" id="{2E929157-71B1-4AB7-AF12-B7454514CCA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86811" y="3353477"/>
            <a:ext cx="4466145" cy="148106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www.dmnwestinghouse.com/web/templates/images/gesra_start_logo.jpg">
            <a:extLst>
              <a:ext uri="{FF2B5EF4-FFF2-40B4-BE49-F238E27FC236}">
                <a16:creationId xmlns:a16="http://schemas.microsoft.com/office/drawing/2014/main" id="{0F5399C9-088C-4DFD-8BCC-DAD6CBB3A582}"/>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62040" t="15364" r="6145" b="6155"/>
          <a:stretch/>
        </p:blipFill>
        <p:spPr bwMode="auto">
          <a:xfrm>
            <a:off x="10138669" y="2980361"/>
            <a:ext cx="3868030" cy="214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44590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Rectangle"/>
          <p:cNvSpPr/>
          <p:nvPr/>
        </p:nvSpPr>
        <p:spPr>
          <a:xfrm>
            <a:off x="0" y="-82381"/>
            <a:ext cx="24370608"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solidFill>
                <a:srgbClr val="1014B0"/>
              </a:solidFill>
            </a:endParaRPr>
          </a:p>
        </p:txBody>
      </p:sp>
      <p:sp>
        <p:nvSpPr>
          <p:cNvPr id="242" name="Slide Number"/>
          <p:cNvSpPr txBox="1">
            <a:spLocks noGrp="1"/>
          </p:cNvSpPr>
          <p:nvPr>
            <p:ph type="sldNum" sz="quarter" idx="2"/>
          </p:nvPr>
        </p:nvSpPr>
        <p:spPr>
          <a:xfrm>
            <a:off x="22786149" y="12085333"/>
            <a:ext cx="454299" cy="381001"/>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22</a:t>
            </a:fld>
            <a:endParaRPr/>
          </a:p>
        </p:txBody>
      </p:sp>
      <p:sp>
        <p:nvSpPr>
          <p:cNvPr id="269" name="Gallery &amp;…"/>
          <p:cNvSpPr txBox="1"/>
          <p:nvPr/>
        </p:nvSpPr>
        <p:spPr>
          <a:xfrm>
            <a:off x="6858329" y="249407"/>
            <a:ext cx="10653950"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C</a:t>
            </a:r>
            <a:r>
              <a:rPr sz="6500" u="sng" cap="all" dirty="0">
                <a:solidFill>
                  <a:srgbClr val="1014B0"/>
                </a:solidFill>
                <a:latin typeface="Bookman Old Style"/>
                <a:ea typeface="Bookman Old Style"/>
                <a:cs typeface="Bookman Old Style"/>
                <a:sym typeface="Bookman Old Style"/>
              </a:rPr>
              <a:t>ustomers</a:t>
            </a:r>
          </a:p>
        </p:txBody>
      </p:sp>
      <p:graphicFrame>
        <p:nvGraphicFramePr>
          <p:cNvPr id="2" name="Table 1"/>
          <p:cNvGraphicFramePr>
            <a:graphicFrameLocks noGrp="1"/>
          </p:cNvGraphicFramePr>
          <p:nvPr>
            <p:extLst>
              <p:ext uri="{D42A27DB-BD31-4B8C-83A1-F6EECF244321}">
                <p14:modId xmlns:p14="http://schemas.microsoft.com/office/powerpoint/2010/main" val="4186741621"/>
              </p:ext>
            </p:extLst>
          </p:nvPr>
        </p:nvGraphicFramePr>
        <p:xfrm>
          <a:off x="122385" y="2910803"/>
          <a:ext cx="24012235" cy="10528106"/>
        </p:xfrm>
        <a:graphic>
          <a:graphicData uri="http://schemas.openxmlformats.org/drawingml/2006/table">
            <a:tbl>
              <a:tblPr firstRow="1" bandRow="1">
                <a:tableStyleId>{5940675A-B579-460E-94D1-54222C63F5DA}</a:tableStyleId>
              </a:tblPr>
              <a:tblGrid>
                <a:gridCol w="4802447">
                  <a:extLst>
                    <a:ext uri="{9D8B030D-6E8A-4147-A177-3AD203B41FA5}">
                      <a16:colId xmlns:a16="http://schemas.microsoft.com/office/drawing/2014/main" val="20000"/>
                    </a:ext>
                  </a:extLst>
                </a:gridCol>
                <a:gridCol w="4802447">
                  <a:extLst>
                    <a:ext uri="{9D8B030D-6E8A-4147-A177-3AD203B41FA5}">
                      <a16:colId xmlns:a16="http://schemas.microsoft.com/office/drawing/2014/main" val="20001"/>
                    </a:ext>
                  </a:extLst>
                </a:gridCol>
                <a:gridCol w="4802447">
                  <a:extLst>
                    <a:ext uri="{9D8B030D-6E8A-4147-A177-3AD203B41FA5}">
                      <a16:colId xmlns:a16="http://schemas.microsoft.com/office/drawing/2014/main" val="20002"/>
                    </a:ext>
                  </a:extLst>
                </a:gridCol>
                <a:gridCol w="4802447">
                  <a:extLst>
                    <a:ext uri="{9D8B030D-6E8A-4147-A177-3AD203B41FA5}">
                      <a16:colId xmlns:a16="http://schemas.microsoft.com/office/drawing/2014/main" val="20003"/>
                    </a:ext>
                  </a:extLst>
                </a:gridCol>
                <a:gridCol w="4802447">
                  <a:extLst>
                    <a:ext uri="{9D8B030D-6E8A-4147-A177-3AD203B41FA5}">
                      <a16:colId xmlns:a16="http://schemas.microsoft.com/office/drawing/2014/main" val="20004"/>
                    </a:ext>
                  </a:extLst>
                </a:gridCol>
              </a:tblGrid>
              <a:tr h="2344423">
                <a:tc>
                  <a:txBody>
                    <a:bodyPr/>
                    <a:lstStyle/>
                    <a:p>
                      <a:endParaRPr lang="en-US" dirty="0"/>
                    </a:p>
                  </a:txBody>
                  <a:tcPr/>
                </a:tc>
                <a:tc>
                  <a:txBody>
                    <a:bodyPr/>
                    <a:lstStyle/>
                    <a:p>
                      <a:endParaRPr lang="en-US" dirty="0"/>
                    </a:p>
                  </a:txBody>
                  <a:tcPr/>
                </a:tc>
                <a:tc>
                  <a:txBody>
                    <a:bodyPr/>
                    <a:lstStyle/>
                    <a:p>
                      <a:pPr algn="l"/>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2344423">
                <a:tc>
                  <a:txBody>
                    <a:bodyPr/>
                    <a:lstStyle/>
                    <a:p>
                      <a:endParaRPr lang="en-US" dirty="0"/>
                    </a:p>
                  </a:txBody>
                  <a:tcPr/>
                </a:tc>
                <a:tc>
                  <a:txBody>
                    <a:bodyPr/>
                    <a:lstStyle/>
                    <a:p>
                      <a:pPr marL="0" marR="0" lvl="0" indent="0" algn="ctr" defTabSz="8255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291963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291963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54" name="image.png" descr="image.png"/>
          <p:cNvPicPr>
            <a:picLocks noChangeAspect="1"/>
          </p:cNvPicPr>
          <p:nvPr/>
        </p:nvPicPr>
        <p:blipFill>
          <a:blip r:embed="rId2">
            <a:extLst/>
          </a:blip>
          <a:stretch>
            <a:fillRect/>
          </a:stretch>
        </p:blipFill>
        <p:spPr>
          <a:xfrm>
            <a:off x="307974" y="3281834"/>
            <a:ext cx="4500370" cy="1594676"/>
          </a:xfrm>
          <a:prstGeom prst="rect">
            <a:avLst/>
          </a:prstGeom>
          <a:ln w="12700" cap="flat">
            <a:noFill/>
            <a:miter lim="400000"/>
          </a:ln>
          <a:effectLst/>
        </p:spPr>
      </p:pic>
      <p:pic>
        <p:nvPicPr>
          <p:cNvPr id="57" name="image.png" descr="image.png"/>
          <p:cNvPicPr>
            <a:picLocks noChangeAspect="1"/>
          </p:cNvPicPr>
          <p:nvPr/>
        </p:nvPicPr>
        <p:blipFill>
          <a:blip r:embed="rId3">
            <a:extLst/>
          </a:blip>
          <a:stretch>
            <a:fillRect/>
          </a:stretch>
        </p:blipFill>
        <p:spPr>
          <a:xfrm>
            <a:off x="5707614" y="3133551"/>
            <a:ext cx="3164203" cy="1891242"/>
          </a:xfrm>
          <a:prstGeom prst="rect">
            <a:avLst/>
          </a:prstGeom>
          <a:ln w="12700" cap="flat">
            <a:noFill/>
            <a:miter lim="400000"/>
          </a:ln>
          <a:effectLst/>
        </p:spPr>
      </p:pic>
      <p:sp>
        <p:nvSpPr>
          <p:cNvPr id="3" name="AutoShape 2" descr="Image result for daniel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8" descr="logo-img">
            <a:extLst>
              <a:ext uri="{FF2B5EF4-FFF2-40B4-BE49-F238E27FC236}">
                <a16:creationId xmlns:a16="http://schemas.microsoft.com/office/drawing/2014/main" id="{95395857-77B4-4020-AF8A-F3C17BD39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3779" y="3536829"/>
            <a:ext cx="4314900" cy="11029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NELCAST Ltd posts lower Q2 FY20 consolidated PAT of Rs. 3.43 crores">
            <a:extLst>
              <a:ext uri="{FF2B5EF4-FFF2-40B4-BE49-F238E27FC236}">
                <a16:creationId xmlns:a16="http://schemas.microsoft.com/office/drawing/2014/main" id="{5BE768B0-A865-4E70-BABF-4F5C0910E2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70641" y="3281834"/>
            <a:ext cx="28670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Atlas Castalloy Ltd - Metal Industry News">
            <a:extLst>
              <a:ext uri="{FF2B5EF4-FFF2-40B4-BE49-F238E27FC236}">
                <a16:creationId xmlns:a16="http://schemas.microsoft.com/office/drawing/2014/main" id="{D586F5BB-CDA8-4082-90DA-FBDC32713A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608" b="20297"/>
          <a:stretch/>
        </p:blipFill>
        <p:spPr bwMode="auto">
          <a:xfrm>
            <a:off x="19705697" y="3281834"/>
            <a:ext cx="3965185" cy="186737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ogo">
            <a:extLst>
              <a:ext uri="{FF2B5EF4-FFF2-40B4-BE49-F238E27FC236}">
                <a16:creationId xmlns:a16="http://schemas.microsoft.com/office/drawing/2014/main" id="{10B42F56-DF01-45B6-839C-4D7D32FCBB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211" y="5883215"/>
            <a:ext cx="4163896" cy="9747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AMITA">
            <a:extLst>
              <a:ext uri="{FF2B5EF4-FFF2-40B4-BE49-F238E27FC236}">
                <a16:creationId xmlns:a16="http://schemas.microsoft.com/office/drawing/2014/main" id="{4FCA1E7C-7329-4579-A99E-16493C43D4A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89731" y="5849905"/>
            <a:ext cx="1235765" cy="12357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FB2CF4-E92F-495F-81DE-2758BC150C13}"/>
              </a:ext>
            </a:extLst>
          </p:cNvPr>
          <p:cNvSpPr/>
          <p:nvPr/>
        </p:nvSpPr>
        <p:spPr>
          <a:xfrm>
            <a:off x="6233654" y="6014465"/>
            <a:ext cx="3164203" cy="994319"/>
          </a:xfrm>
          <a:prstGeom prst="rect">
            <a:avLst/>
          </a:prstGeom>
          <a:noFill/>
        </p:spPr>
        <p:txBody>
          <a:bodyPr wrap="square" lIns="91440" tIns="45720" rIns="91440" bIns="45720">
            <a:spAutoFit/>
          </a:bodyPr>
          <a:lstStyle/>
          <a:p>
            <a:pPr algn="ctr"/>
            <a:r>
              <a:rPr lang="en-US" sz="8000" b="1" dirty="0">
                <a:ln w="0"/>
                <a:solidFill>
                  <a:srgbClr val="1014B0"/>
                </a:solidFill>
              </a:rPr>
              <a:t>AMITA</a:t>
            </a:r>
            <a:endParaRPr lang="en-US" sz="8000" b="1" cap="none" spc="0" dirty="0">
              <a:ln w="0"/>
              <a:solidFill>
                <a:srgbClr val="1014B0"/>
              </a:solidFill>
              <a:effectLst/>
            </a:endParaRPr>
          </a:p>
        </p:txBody>
      </p:sp>
    </p:spTree>
    <p:extLst>
      <p:ext uri="{BB962C8B-B14F-4D97-AF65-F5344CB8AC3E}">
        <p14:creationId xmlns:p14="http://schemas.microsoft.com/office/powerpoint/2010/main" val="421454046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p:cNvSpPr/>
          <p:nvPr/>
        </p:nvSpPr>
        <p:spPr>
          <a:xfrm>
            <a:off x="-76200" y="-97451"/>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35" name="Gallery &amp;…"/>
          <p:cNvSpPr txBox="1"/>
          <p:nvPr/>
        </p:nvSpPr>
        <p:spPr>
          <a:xfrm>
            <a:off x="0" y="665239"/>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lang="en-IN" sz="5400" u="sng" cap="all" dirty="0">
                <a:solidFill>
                  <a:srgbClr val="1014B0"/>
                </a:solidFill>
                <a:latin typeface="Bookman Old Style"/>
                <a:ea typeface="Bookman Old Style"/>
                <a:cs typeface="Bookman Old Style"/>
                <a:sym typeface="Bookman Old Style"/>
              </a:rPr>
              <a:t>Customer appreciation</a:t>
            </a:r>
            <a:endParaRPr sz="5400" u="sng" cap="all" dirty="0">
              <a:solidFill>
                <a:srgbClr val="1014B0"/>
              </a:solidFill>
              <a:latin typeface="Bookman Old Style"/>
              <a:ea typeface="Bookman Old Style"/>
              <a:cs typeface="Bookman Old Style"/>
              <a:sym typeface="Bookman Old Style"/>
            </a:endParaRPr>
          </a:p>
        </p:txBody>
      </p:sp>
      <p:sp>
        <p:nvSpPr>
          <p:cNvPr id="239" name="Slide Number"/>
          <p:cNvSpPr txBox="1">
            <a:spLocks noGrp="1"/>
          </p:cNvSpPr>
          <p:nvPr>
            <p:ph type="sldNum" sz="quarter" idx="2"/>
          </p:nvPr>
        </p:nvSpPr>
        <p:spPr>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23</a:t>
            </a:f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181350"/>
            <a:ext cx="12172949" cy="9084925"/>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6358" t="10950" r="12430" b="15170"/>
          <a:stretch/>
        </p:blipFill>
        <p:spPr>
          <a:xfrm>
            <a:off x="12192000" y="3176925"/>
            <a:ext cx="11787835" cy="9084925"/>
          </a:xfrm>
          <a:prstGeom prst="rect">
            <a:avLst/>
          </a:prstGeom>
        </p:spPr>
      </p:pic>
    </p:spTree>
    <p:extLst>
      <p:ext uri="{BB962C8B-B14F-4D97-AF65-F5344CB8AC3E}">
        <p14:creationId xmlns:p14="http://schemas.microsoft.com/office/powerpoint/2010/main" val="352839144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p:cNvSpPr/>
          <p:nvPr/>
        </p:nvSpPr>
        <p:spPr>
          <a:xfrm>
            <a:off x="0" y="-192701"/>
            <a:ext cx="24384001" cy="2730954"/>
          </a:xfrm>
          <a:prstGeom prst="rect">
            <a:avLst/>
          </a:prstGeom>
          <a:solidFill>
            <a:srgbClr val="FFC000"/>
          </a:solidFill>
          <a:ln w="12700">
            <a:miter lim="400000"/>
          </a:ln>
        </p:spPr>
        <p:txBody>
          <a:bodyPr lIns="38100" tIns="38100" rIns="38100" bIns="38100" anchor="ctr"/>
          <a:lstStyle/>
          <a:p>
            <a:pPr algn="ctr">
              <a:defRPr sz="6400" b="1">
                <a:solidFill>
                  <a:srgbClr val="34393D"/>
                </a:solidFill>
              </a:defRPr>
            </a:pPr>
            <a:r>
              <a:rPr lang="en-IN" sz="5400" u="sng" cap="all" dirty="0">
                <a:solidFill>
                  <a:srgbClr val="1014B0"/>
                </a:solidFill>
                <a:latin typeface="Bookman Old Style"/>
                <a:ea typeface="Bookman Old Style"/>
                <a:cs typeface="Bookman Old Style"/>
                <a:sym typeface="Bookman Old Style"/>
              </a:rPr>
              <a:t>Customer appreciation</a:t>
            </a:r>
            <a:endParaRPr lang="en-IN" sz="8800" u="sng" cap="all" dirty="0">
              <a:solidFill>
                <a:srgbClr val="1014B0"/>
              </a:solidFill>
              <a:latin typeface="Bookman Old Style"/>
              <a:ea typeface="Bookman Old Style"/>
              <a:cs typeface="Bookman Old Style"/>
              <a:sym typeface="Bookman Old Style"/>
            </a:endParaRPr>
          </a:p>
        </p:txBody>
      </p:sp>
      <p:sp>
        <p:nvSpPr>
          <p:cNvPr id="239" name="Slide Number"/>
          <p:cNvSpPr txBox="1">
            <a:spLocks noGrp="1"/>
          </p:cNvSpPr>
          <p:nvPr>
            <p:ph type="sldNum" sz="quarter" idx="2"/>
          </p:nvPr>
        </p:nvSpPr>
        <p:spPr>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24</a:t>
            </a:fld>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876" r="17614"/>
          <a:stretch/>
        </p:blipFill>
        <p:spPr>
          <a:xfrm>
            <a:off x="952500" y="2538253"/>
            <a:ext cx="11163300" cy="10911047"/>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5976" t="26399" r="16139"/>
          <a:stretch/>
        </p:blipFill>
        <p:spPr>
          <a:xfrm>
            <a:off x="12105653" y="2834854"/>
            <a:ext cx="12011647" cy="9877846"/>
          </a:xfrm>
          <a:prstGeom prst="rect">
            <a:avLst/>
          </a:prstGeom>
        </p:spPr>
      </p:pic>
    </p:spTree>
    <p:extLst>
      <p:ext uri="{BB962C8B-B14F-4D97-AF65-F5344CB8AC3E}">
        <p14:creationId xmlns:p14="http://schemas.microsoft.com/office/powerpoint/2010/main" val="284674646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lide Number"/>
          <p:cNvSpPr txBox="1">
            <a:spLocks noGrp="1"/>
          </p:cNvSpPr>
          <p:nvPr>
            <p:ph type="sldNum" sz="quarter" idx="2"/>
          </p:nvPr>
        </p:nvSpPr>
        <p:spPr>
          <a:xfrm>
            <a:off x="22776786" y="12085333"/>
            <a:ext cx="473026" cy="381001"/>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25</a:t>
            </a:fld>
            <a:endParaRPr/>
          </a:p>
        </p:txBody>
      </p:sp>
      <p:pic>
        <p:nvPicPr>
          <p:cNvPr id="1026" name="Picture 2" descr="http://www.kidaolabs.com/images/contacatu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8985" y="3947752"/>
            <a:ext cx="8262275" cy="40194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kidaolabs.com/images/contactusbann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770"/>
            <a:ext cx="24384000" cy="4106174"/>
          </a:xfrm>
          <a:prstGeom prst="rect">
            <a:avLst/>
          </a:prstGeom>
          <a:noFill/>
          <a:extLst>
            <a:ext uri="{909E8E84-426E-40DD-AFC4-6F175D3DCCD1}">
              <a14:hiddenFill xmlns:a14="http://schemas.microsoft.com/office/drawing/2010/main">
                <a:solidFill>
                  <a:srgbClr val="FFFFFF"/>
                </a:solidFill>
              </a14:hiddenFill>
            </a:ext>
          </a:extLst>
        </p:spPr>
      </p:pic>
      <p:sp>
        <p:nvSpPr>
          <p:cNvPr id="273" name="Gallery &amp;…"/>
          <p:cNvSpPr txBox="1"/>
          <p:nvPr/>
        </p:nvSpPr>
        <p:spPr>
          <a:xfrm>
            <a:off x="1538050" y="414613"/>
            <a:ext cx="10653950"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lang="en-IN" sz="9400" u="sng" cap="all" dirty="0">
                <a:solidFill>
                  <a:schemeClr val="bg1">
                    <a:lumMod val="95000"/>
                  </a:schemeClr>
                </a:solidFill>
                <a:latin typeface="Bookman Old Style"/>
                <a:ea typeface="Bookman Old Style"/>
                <a:cs typeface="Bookman Old Style"/>
                <a:sym typeface="Bookman Old Style"/>
              </a:rPr>
              <a:t>C</a:t>
            </a:r>
            <a:r>
              <a:rPr lang="en-IN" sz="6500" u="sng" cap="all" dirty="0">
                <a:solidFill>
                  <a:schemeClr val="bg1">
                    <a:lumMod val="95000"/>
                  </a:schemeClr>
                </a:solidFill>
                <a:latin typeface="Bookman Old Style"/>
                <a:ea typeface="Bookman Old Style"/>
                <a:cs typeface="Bookman Old Style"/>
                <a:sym typeface="Bookman Old Style"/>
              </a:rPr>
              <a:t>ONTACT US</a:t>
            </a:r>
            <a:endParaRPr sz="6500" u="sng" cap="all" dirty="0">
              <a:solidFill>
                <a:schemeClr val="bg1">
                  <a:lumMod val="95000"/>
                </a:schemeClr>
              </a:solidFill>
              <a:latin typeface="Bookman Old Style"/>
              <a:ea typeface="Bookman Old Style"/>
              <a:cs typeface="Bookman Old Style"/>
              <a:sym typeface="Bookman Old Style"/>
            </a:endParaRPr>
          </a:p>
        </p:txBody>
      </p:sp>
      <p:sp>
        <p:nvSpPr>
          <p:cNvPr id="2" name="TextBox 1"/>
          <p:cNvSpPr txBox="1"/>
          <p:nvPr/>
        </p:nvSpPr>
        <p:spPr>
          <a:xfrm>
            <a:off x="379562" y="4697474"/>
            <a:ext cx="9730596" cy="5062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8800" b="1" dirty="0">
                <a:solidFill>
                  <a:srgbClr val="1014B0"/>
                </a:solidFill>
                <a:latin typeface="Calibri" panose="020F0502020204030204" pitchFamily="34" charset="0"/>
                <a:cs typeface="Calibri" panose="020F0502020204030204" pitchFamily="34" charset="0"/>
              </a:rPr>
              <a:t>SRI AKILA CASTINGS</a:t>
            </a:r>
          </a:p>
          <a:p>
            <a:pPr marL="0" marR="0" indent="0" algn="ctr"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1014B0"/>
                </a:solidFill>
                <a:uFillTx/>
                <a:latin typeface="Calibri" panose="020F0502020204030204" pitchFamily="34" charset="0"/>
                <a:cs typeface="Calibri" panose="020F0502020204030204" pitchFamily="34" charset="0"/>
                <a:sym typeface="Poppins"/>
              </a:rPr>
              <a:t>Super</a:t>
            </a:r>
            <a:r>
              <a:rPr kumimoji="0" lang="en-US" sz="3600" b="0" i="0" u="none" strike="noStrike" cap="none" spc="0" normalizeH="0" dirty="0">
                <a:ln>
                  <a:noFill/>
                </a:ln>
                <a:solidFill>
                  <a:srgbClr val="1014B0"/>
                </a:solidFill>
                <a:uFillTx/>
                <a:latin typeface="Calibri" panose="020F0502020204030204" pitchFamily="34" charset="0"/>
                <a:cs typeface="Calibri" panose="020F0502020204030204" pitchFamily="34" charset="0"/>
                <a:sym typeface="Poppins"/>
              </a:rPr>
              <a:t> B-4a, Thiru-Vi-</a:t>
            </a:r>
            <a:r>
              <a:rPr kumimoji="0" lang="en-US" sz="3600" b="0" i="0" u="none" strike="noStrike" cap="none" spc="0" normalizeH="0" dirty="0" err="1">
                <a:ln>
                  <a:noFill/>
                </a:ln>
                <a:solidFill>
                  <a:srgbClr val="1014B0"/>
                </a:solidFill>
                <a:uFillTx/>
                <a:latin typeface="Calibri" panose="020F0502020204030204" pitchFamily="34" charset="0"/>
                <a:cs typeface="Calibri" panose="020F0502020204030204" pitchFamily="34" charset="0"/>
                <a:sym typeface="Poppins"/>
              </a:rPr>
              <a:t>Ka</a:t>
            </a:r>
            <a:r>
              <a:rPr kumimoji="0" lang="en-US" sz="3600" b="0" i="0" u="none" strike="noStrike" cap="none" spc="0" normalizeH="0" dirty="0">
                <a:ln>
                  <a:noFill/>
                </a:ln>
                <a:solidFill>
                  <a:srgbClr val="1014B0"/>
                </a:solidFill>
                <a:uFillTx/>
                <a:latin typeface="Calibri" panose="020F0502020204030204" pitchFamily="34" charset="0"/>
                <a:cs typeface="Calibri" panose="020F0502020204030204" pitchFamily="34" charset="0"/>
                <a:sym typeface="Poppins"/>
              </a:rPr>
              <a:t> Industrial Estate</a:t>
            </a:r>
          </a:p>
          <a:p>
            <a:pPr marL="0" marR="0" indent="0" algn="ctr" defTabSz="825500" rtl="0" fontAlgn="auto" latinLnBrk="0" hangingPunct="0">
              <a:lnSpc>
                <a:spcPct val="100000"/>
              </a:lnSpc>
              <a:spcBef>
                <a:spcPts val="0"/>
              </a:spcBef>
              <a:spcAft>
                <a:spcPts val="0"/>
              </a:spcAft>
              <a:buClrTx/>
              <a:buSzTx/>
              <a:buFontTx/>
              <a:buNone/>
              <a:tabLst/>
            </a:pPr>
            <a:r>
              <a:rPr lang="en-US" sz="3600" dirty="0" err="1">
                <a:solidFill>
                  <a:srgbClr val="1014B0"/>
                </a:solidFill>
                <a:latin typeface="Calibri" panose="020F0502020204030204" pitchFamily="34" charset="0"/>
                <a:cs typeface="Calibri" panose="020F0502020204030204" pitchFamily="34" charset="0"/>
              </a:rPr>
              <a:t>Guindy</a:t>
            </a:r>
            <a:r>
              <a:rPr lang="en-US" sz="3600" dirty="0">
                <a:solidFill>
                  <a:srgbClr val="1014B0"/>
                </a:solidFill>
                <a:latin typeface="Calibri" panose="020F0502020204030204" pitchFamily="34" charset="0"/>
                <a:cs typeface="Calibri" panose="020F0502020204030204" pitchFamily="34" charset="0"/>
              </a:rPr>
              <a:t>, Chennai – 600 032</a:t>
            </a:r>
          </a:p>
          <a:p>
            <a:pPr marL="0" marR="0" indent="0" algn="ctr" defTabSz="825500" rtl="0" fontAlgn="auto" latinLnBrk="0" hangingPunct="0">
              <a:lnSpc>
                <a:spcPct val="100000"/>
              </a:lnSpc>
              <a:spcBef>
                <a:spcPts val="0"/>
              </a:spcBef>
              <a:spcAft>
                <a:spcPts val="0"/>
              </a:spcAft>
              <a:buClrTx/>
              <a:buSzTx/>
              <a:buFontTx/>
              <a:buNone/>
              <a:tabLst/>
            </a:pPr>
            <a:r>
              <a:rPr lang="en-US" sz="3600" dirty="0" err="1">
                <a:solidFill>
                  <a:srgbClr val="1014B0"/>
                </a:solidFill>
                <a:latin typeface="Calibri" panose="020F0502020204030204" pitchFamily="34" charset="0"/>
                <a:cs typeface="Calibri" panose="020F0502020204030204" pitchFamily="34" charset="0"/>
              </a:rPr>
              <a:t>Tamilnadu</a:t>
            </a:r>
            <a:r>
              <a:rPr lang="en-US" sz="3600" dirty="0">
                <a:solidFill>
                  <a:srgbClr val="1014B0"/>
                </a:solidFill>
                <a:latin typeface="Calibri" panose="020F0502020204030204" pitchFamily="34" charset="0"/>
                <a:cs typeface="Calibri" panose="020F0502020204030204" pitchFamily="34" charset="0"/>
              </a:rPr>
              <a:t>, INDIA</a:t>
            </a:r>
          </a:p>
          <a:p>
            <a:pPr marL="0" marR="0" indent="0" algn="ctr" defTabSz="8255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dirty="0">
              <a:ln>
                <a:noFill/>
              </a:ln>
              <a:solidFill>
                <a:srgbClr val="1014B0"/>
              </a:solidFill>
              <a:effectLst/>
              <a:uFillTx/>
              <a:latin typeface="Calibri" panose="020F0502020204030204" pitchFamily="34" charset="0"/>
              <a:cs typeface="Calibri" panose="020F0502020204030204" pitchFamily="34" charset="0"/>
              <a:sym typeface="Poppins"/>
            </a:endParaRPr>
          </a:p>
          <a:p>
            <a:pPr marL="571500" marR="0" indent="-571500" algn="ctr" defTabSz="825500" rtl="0" fontAlgn="auto" latinLnBrk="0" hangingPunct="0">
              <a:lnSpc>
                <a:spcPct val="100000"/>
              </a:lnSpc>
              <a:spcBef>
                <a:spcPts val="0"/>
              </a:spcBef>
              <a:spcAft>
                <a:spcPts val="0"/>
              </a:spcAft>
              <a:buClrTx/>
              <a:buSzTx/>
              <a:buFont typeface="Wingdings" panose="05000000000000000000" pitchFamily="2" charset="2"/>
              <a:buChar char="*"/>
              <a:tabLst/>
            </a:pPr>
            <a:r>
              <a:rPr lang="en-US" sz="3600" dirty="0">
                <a:solidFill>
                  <a:srgbClr val="1014B0"/>
                </a:solidFill>
                <a:latin typeface="Calibri" panose="020F0502020204030204" pitchFamily="34" charset="0"/>
                <a:cs typeface="Calibri" panose="020F0502020204030204" pitchFamily="34" charset="0"/>
                <a:sym typeface="Wingdings" panose="05000000000000000000" pitchFamily="2" charset="2"/>
              </a:rPr>
              <a:t> </a:t>
            </a:r>
            <a:r>
              <a:rPr lang="en-US" sz="3600" dirty="0" err="1">
                <a:solidFill>
                  <a:srgbClr val="1014B0"/>
                </a:solidFill>
                <a:latin typeface="Calibri" panose="020F0502020204030204" pitchFamily="34" charset="0"/>
                <a:cs typeface="Calibri" panose="020F0502020204030204" pitchFamily="34" charset="0"/>
                <a:sym typeface="Wingdings" panose="05000000000000000000" pitchFamily="2" charset="2"/>
              </a:rPr>
              <a:t>akila@akilacast.com</a:t>
            </a:r>
            <a:endParaRPr lang="en-US" sz="3600" dirty="0">
              <a:solidFill>
                <a:srgbClr val="1014B0"/>
              </a:solidFill>
              <a:latin typeface="Calibri" panose="020F0502020204030204" pitchFamily="34" charset="0"/>
              <a:cs typeface="Calibri" panose="020F0502020204030204" pitchFamily="34" charset="0"/>
              <a:sym typeface="Wingdings" panose="05000000000000000000" pitchFamily="2" charset="2"/>
            </a:endParaRPr>
          </a:p>
          <a:p>
            <a:pPr marL="571500" marR="0" indent="-571500" algn="ctr" defTabSz="825500" rtl="0" fontAlgn="auto" latinLnBrk="0" hangingPunct="0">
              <a:lnSpc>
                <a:spcPct val="100000"/>
              </a:lnSpc>
              <a:spcBef>
                <a:spcPts val="0"/>
              </a:spcBef>
              <a:spcAft>
                <a:spcPts val="0"/>
              </a:spcAft>
              <a:buClrTx/>
              <a:buSzTx/>
              <a:buFont typeface="Wingdings" panose="05000000000000000000" pitchFamily="2" charset="2"/>
              <a:buChar char="*"/>
              <a:tabLst/>
            </a:pPr>
            <a:r>
              <a:rPr lang="en-US" sz="3600" dirty="0">
                <a:solidFill>
                  <a:srgbClr val="1014B0"/>
                </a:solidFill>
                <a:latin typeface="Calibri" panose="020F0502020204030204" pitchFamily="34" charset="0"/>
                <a:cs typeface="Calibri" panose="020F0502020204030204" pitchFamily="34" charset="0"/>
                <a:sym typeface="Wingdings" panose="05000000000000000000" pitchFamily="2" charset="2"/>
              </a:rPr>
              <a:t> md@akilacastings.com</a:t>
            </a:r>
          </a:p>
          <a:p>
            <a:pPr marL="0" marR="0" indent="0" algn="ctr" defTabSz="825500" rtl="0" fontAlgn="auto" latinLnBrk="0" hangingPunct="0">
              <a:lnSpc>
                <a:spcPct val="100000"/>
              </a:lnSpc>
              <a:spcBef>
                <a:spcPts val="0"/>
              </a:spcBef>
              <a:spcAft>
                <a:spcPts val="0"/>
              </a:spcAft>
              <a:buClrTx/>
              <a:buSzTx/>
              <a:buFontTx/>
              <a:buNone/>
              <a:tabLst/>
            </a:pPr>
            <a:r>
              <a:rPr lang="en-US" sz="3600" dirty="0">
                <a:solidFill>
                  <a:srgbClr val="1014B0"/>
                </a:solidFill>
                <a:latin typeface="Calibri" panose="020F0502020204030204" pitchFamily="34" charset="0"/>
                <a:cs typeface="Calibri" panose="020F0502020204030204" pitchFamily="34" charset="0"/>
                <a:sym typeface="Wingdings" panose="05000000000000000000" pitchFamily="2" charset="2"/>
              </a:rPr>
              <a:t> 91 44 22500167</a:t>
            </a:r>
            <a:endParaRPr kumimoji="0" lang="en-US" sz="3600" b="0" i="0" u="none" strike="noStrike" cap="none" spc="0" normalizeH="0" baseline="0" dirty="0">
              <a:ln>
                <a:noFill/>
              </a:ln>
              <a:solidFill>
                <a:srgbClr val="1014B0"/>
              </a:solidFill>
              <a:effectLst/>
              <a:uFillTx/>
              <a:latin typeface="Calibri" panose="020F0502020204030204" pitchFamily="34" charset="0"/>
              <a:cs typeface="Calibri" panose="020F0502020204030204" pitchFamily="34" charset="0"/>
              <a:sym typeface="Poppins"/>
            </a:endParaRPr>
          </a:p>
        </p:txBody>
      </p:sp>
      <p:sp>
        <p:nvSpPr>
          <p:cNvPr id="4" name="TextBox 3"/>
          <p:cNvSpPr txBox="1"/>
          <p:nvPr/>
        </p:nvSpPr>
        <p:spPr>
          <a:xfrm>
            <a:off x="17269390" y="7741817"/>
            <a:ext cx="6521870" cy="31931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288290" algn="l" defTabSz="288290">
              <a:lnSpc>
                <a:spcPct val="150000"/>
              </a:lnSpc>
              <a:defRPr sz="4500">
                <a:solidFill>
                  <a:srgbClr val="000000"/>
                </a:solidFill>
                <a:uFill>
                  <a:solidFill>
                    <a:srgbClr val="000000"/>
                  </a:solidFill>
                </a:uFill>
                <a:latin typeface="Times New Roman"/>
                <a:ea typeface="Times New Roman"/>
                <a:cs typeface="Times New Roman"/>
                <a:sym typeface="Times New Roman"/>
              </a:defRPr>
            </a:pPr>
            <a:r>
              <a:rPr lang="en-US" dirty="0" err="1">
                <a:solidFill>
                  <a:srgbClr val="1014B0"/>
                </a:solidFill>
                <a:latin typeface="Calibri" panose="020F0502020204030204" pitchFamily="34" charset="0"/>
                <a:ea typeface="Bookman Old Style"/>
                <a:cs typeface="Calibri" panose="020F0502020204030204" pitchFamily="34" charset="0"/>
                <a:sym typeface="Bookman Old Style"/>
              </a:rPr>
              <a:t>Mr</a:t>
            </a:r>
            <a:r>
              <a:rPr lang="en-US" dirty="0">
                <a:solidFill>
                  <a:srgbClr val="1014B0"/>
                </a:solidFill>
                <a:latin typeface="Calibri" panose="020F0502020204030204" pitchFamily="34" charset="0"/>
                <a:ea typeface="Bookman Old Style"/>
                <a:cs typeface="Calibri" panose="020F0502020204030204" pitchFamily="34" charset="0"/>
                <a:sym typeface="Bookman Old Style"/>
              </a:rPr>
              <a:t> </a:t>
            </a:r>
            <a:r>
              <a:rPr lang="en-US" dirty="0" err="1">
                <a:solidFill>
                  <a:srgbClr val="1014B0"/>
                </a:solidFill>
                <a:latin typeface="Calibri" panose="020F0502020204030204" pitchFamily="34" charset="0"/>
                <a:ea typeface="Bookman Old Style"/>
                <a:cs typeface="Calibri" panose="020F0502020204030204" pitchFamily="34" charset="0"/>
                <a:sym typeface="Bookman Old Style"/>
              </a:rPr>
              <a:t>P.Vasanth</a:t>
            </a:r>
            <a:r>
              <a:rPr lang="en-US" dirty="0">
                <a:solidFill>
                  <a:srgbClr val="1014B0"/>
                </a:solidFill>
                <a:latin typeface="Calibri" panose="020F0502020204030204" pitchFamily="34" charset="0"/>
                <a:ea typeface="Bookman Old Style"/>
                <a:cs typeface="Calibri" panose="020F0502020204030204" pitchFamily="34" charset="0"/>
                <a:sym typeface="Bookman Old Style"/>
              </a:rPr>
              <a:t> Prabhu</a:t>
            </a:r>
          </a:p>
          <a:p>
            <a:pPr marL="288290" algn="l" defTabSz="288290">
              <a:lnSpc>
                <a:spcPct val="150000"/>
              </a:lnSpc>
              <a:defRPr sz="4500">
                <a:solidFill>
                  <a:srgbClr val="000000"/>
                </a:solidFill>
                <a:uFill>
                  <a:solidFill>
                    <a:srgbClr val="000000"/>
                  </a:solidFill>
                </a:uFill>
                <a:latin typeface="Times New Roman"/>
                <a:ea typeface="Times New Roman"/>
                <a:cs typeface="Times New Roman"/>
                <a:sym typeface="Times New Roman"/>
              </a:defRPr>
            </a:pPr>
            <a:r>
              <a:rPr lang="en-US" dirty="0">
                <a:solidFill>
                  <a:srgbClr val="1014B0"/>
                </a:solidFill>
                <a:latin typeface="Calibri" panose="020F0502020204030204" pitchFamily="34" charset="0"/>
                <a:ea typeface="Bookman Old Style"/>
                <a:cs typeface="Calibri" panose="020F0502020204030204" pitchFamily="34" charset="0"/>
                <a:sym typeface="Bookman Old Style"/>
              </a:rPr>
              <a:t>																	</a:t>
            </a:r>
            <a:r>
              <a:rPr lang="en-US" sz="3200" dirty="0">
                <a:solidFill>
                  <a:srgbClr val="1014B0"/>
                </a:solidFill>
                <a:latin typeface="Calibri" panose="020F0502020204030204" pitchFamily="34" charset="0"/>
                <a:ea typeface="Bookman Old Style"/>
                <a:cs typeface="Calibri" panose="020F0502020204030204" pitchFamily="34" charset="0"/>
                <a:sym typeface="Bookman Old Style"/>
              </a:rPr>
              <a:t>CPO</a:t>
            </a:r>
          </a:p>
          <a:p>
            <a:pPr marL="288290" algn="l" defTabSz="288290">
              <a:lnSpc>
                <a:spcPct val="150000"/>
              </a:lnSpc>
              <a:defRPr sz="4500">
                <a:solidFill>
                  <a:srgbClr val="000000"/>
                </a:solidFill>
                <a:uFill>
                  <a:solidFill>
                    <a:srgbClr val="000000"/>
                  </a:solidFill>
                </a:uFill>
                <a:latin typeface="Times New Roman"/>
                <a:ea typeface="Times New Roman"/>
                <a:cs typeface="Times New Roman"/>
                <a:sym typeface="Times New Roman"/>
              </a:defRPr>
            </a:pPr>
            <a:r>
              <a:rPr lang="en-US" dirty="0">
                <a:solidFill>
                  <a:srgbClr val="1014B0"/>
                </a:solidFill>
                <a:latin typeface="Calibri" panose="020F0502020204030204" pitchFamily="34" charset="0"/>
                <a:ea typeface="Bookman Old Style"/>
                <a:cs typeface="Calibri" panose="020F0502020204030204" pitchFamily="34" charset="0"/>
                <a:sym typeface="Bookman Old Style"/>
              </a:rPr>
              <a:t>        </a:t>
            </a:r>
            <a:r>
              <a:rPr lang="en-US" dirty="0">
                <a:solidFill>
                  <a:srgbClr val="1014B0"/>
                </a:solidFill>
                <a:latin typeface="Calibri" panose="020F0502020204030204" pitchFamily="34" charset="0"/>
                <a:ea typeface="Bookman Old Style"/>
                <a:cs typeface="Calibri" panose="020F0502020204030204" pitchFamily="34" charset="0"/>
                <a:sym typeface="Webdings" panose="05030102010509060703" pitchFamily="18" charset="2"/>
              </a:rPr>
              <a:t></a:t>
            </a:r>
            <a:r>
              <a:rPr lang="en-US" dirty="0">
                <a:solidFill>
                  <a:srgbClr val="1014B0"/>
                </a:solidFill>
                <a:latin typeface="Calibri" panose="020F0502020204030204" pitchFamily="34" charset="0"/>
                <a:ea typeface="Bookman Old Style"/>
                <a:cs typeface="Calibri" panose="020F0502020204030204" pitchFamily="34" charset="0"/>
                <a:sym typeface="Bookman Old Style"/>
              </a:rPr>
              <a:t>0 98410 15310</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77" name="Circle"/>
          <p:cNvSpPr/>
          <p:nvPr/>
        </p:nvSpPr>
        <p:spPr>
          <a:xfrm>
            <a:off x="8216680" y="3917067"/>
            <a:ext cx="20141357" cy="20141358"/>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78" name="Circle"/>
          <p:cNvSpPr/>
          <p:nvPr/>
        </p:nvSpPr>
        <p:spPr>
          <a:xfrm>
            <a:off x="-2825038" y="8834532"/>
            <a:ext cx="7777172" cy="7777173"/>
          </a:xfrm>
          <a:prstGeom prst="ellipse">
            <a:avLst/>
          </a:prstGeom>
          <a:solidFill>
            <a:schemeClr val="accent4">
              <a:alpha val="88000"/>
            </a:schemeClr>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79" name="Circle"/>
          <p:cNvSpPr/>
          <p:nvPr/>
        </p:nvSpPr>
        <p:spPr>
          <a:xfrm>
            <a:off x="8216680" y="-3166126"/>
            <a:ext cx="9623959" cy="9623960"/>
          </a:xfrm>
          <a:prstGeom prst="ellipse">
            <a:avLst/>
          </a:prstGeom>
          <a:solidFill>
            <a:schemeClr val="accent4">
              <a:alpha val="88000"/>
            </a:schemeClr>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80" name="Circle"/>
          <p:cNvSpPr/>
          <p:nvPr/>
        </p:nvSpPr>
        <p:spPr>
          <a:xfrm>
            <a:off x="11881025" y="7581413"/>
            <a:ext cx="12812667" cy="12812667"/>
          </a:xfrm>
          <a:prstGeom prst="ellipse">
            <a:avLst/>
          </a:prstGeom>
          <a:solidFill>
            <a:schemeClr val="accent1">
              <a:lumMod val="60000"/>
              <a:lumOff val="40000"/>
              <a:alpha val="90000"/>
            </a:schemeClr>
          </a:solidFill>
          <a:ln w="12700">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81" name="Circle"/>
          <p:cNvSpPr/>
          <p:nvPr/>
        </p:nvSpPr>
        <p:spPr>
          <a:xfrm>
            <a:off x="7387946" y="-4109061"/>
            <a:ext cx="11509827" cy="11509830"/>
          </a:xfrm>
          <a:prstGeom prst="ellipse">
            <a:avLst/>
          </a:prstGeom>
          <a:ln w="25400">
            <a:solidFill>
              <a:srgbClr val="41484E"/>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287" name="Thank you!"/>
          <p:cNvSpPr txBox="1"/>
          <p:nvPr/>
        </p:nvSpPr>
        <p:spPr>
          <a:xfrm>
            <a:off x="2519939" y="6422806"/>
            <a:ext cx="15835839" cy="5098513"/>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lvl1pPr algn="l">
              <a:lnSpc>
                <a:spcPct val="70000"/>
              </a:lnSpc>
              <a:defRPr sz="20000">
                <a:solidFill>
                  <a:srgbClr val="F4F5F7"/>
                </a:solidFill>
                <a:latin typeface="Poppins Medium"/>
                <a:ea typeface="Poppins Medium"/>
                <a:cs typeface="Poppins Medium"/>
                <a:sym typeface="Poppins Medium"/>
              </a:defRPr>
            </a:lvl1pPr>
          </a:lstStyle>
          <a:p>
            <a:r>
              <a:rPr dirty="0">
                <a:solidFill>
                  <a:srgbClr val="1014B0"/>
                </a:solidFill>
              </a:rPr>
              <a:t>Thank you!</a:t>
            </a:r>
          </a:p>
        </p:txBody>
      </p:sp>
      <p:sp>
        <p:nvSpPr>
          <p:cNvPr id="288" name="Slide Number"/>
          <p:cNvSpPr txBox="1">
            <a:spLocks noGrp="1"/>
          </p:cNvSpPr>
          <p:nvPr>
            <p:ph type="sldNum" sz="quarter" idx="2"/>
          </p:nvPr>
        </p:nvSpPr>
        <p:spPr>
          <a:xfrm>
            <a:off x="20657284" y="11986518"/>
            <a:ext cx="5689601" cy="736601"/>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26</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97" name="Slide Number"/>
          <p:cNvSpPr txBox="1">
            <a:spLocks noGrp="1"/>
          </p:cNvSpPr>
          <p:nvPr>
            <p:ph type="sldNum" sz="quarter" idx="2"/>
          </p:nvPr>
        </p:nvSpPr>
        <p:spPr>
          <a:xfrm>
            <a:off x="22872817" y="12085335"/>
            <a:ext cx="280963" cy="381001"/>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smtClean="0"/>
              <a:pPr/>
              <a:t>3</a:t>
            </a:fld>
            <a:endParaRPr/>
          </a:p>
        </p:txBody>
      </p:sp>
      <p:sp>
        <p:nvSpPr>
          <p:cNvPr id="98" name="Some of Our Services"/>
          <p:cNvSpPr txBox="1"/>
          <p:nvPr/>
        </p:nvSpPr>
        <p:spPr>
          <a:xfrm>
            <a:off x="1583860" y="1115726"/>
            <a:ext cx="7864382" cy="3626997"/>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b">
            <a:normAutofit lnSpcReduction="10000"/>
          </a:bodyPr>
          <a:lstStyle/>
          <a:p>
            <a:pPr algn="ctr" defTabSz="729410">
              <a:defRPr sz="8836" b="1">
                <a:solidFill>
                  <a:srgbClr val="34393D"/>
                </a:solidFill>
              </a:defRPr>
            </a:pPr>
            <a:r>
              <a:rPr cap="all" dirty="0">
                <a:solidFill>
                  <a:srgbClr val="1014B0"/>
                </a:solidFill>
                <a:latin typeface="Bookman Old Style"/>
                <a:ea typeface="Bookman Old Style"/>
                <a:cs typeface="Bookman Old Style"/>
                <a:sym typeface="Bookman Old Style"/>
              </a:rPr>
              <a:t>C</a:t>
            </a:r>
            <a:r>
              <a:rPr sz="5734" cap="all" dirty="0">
                <a:solidFill>
                  <a:srgbClr val="1014B0"/>
                </a:solidFill>
                <a:latin typeface="Bookman Old Style"/>
                <a:ea typeface="Bookman Old Style"/>
                <a:cs typeface="Bookman Old Style"/>
                <a:sym typeface="Bookman Old Style"/>
              </a:rPr>
              <a:t>APABILITIES</a:t>
            </a:r>
            <a:r>
              <a:rPr cap="all" dirty="0">
                <a:solidFill>
                  <a:srgbClr val="1014B0"/>
                </a:solidFill>
                <a:latin typeface="Bookman Old Style"/>
                <a:ea typeface="Bookman Old Style"/>
                <a:cs typeface="Bookman Old Style"/>
                <a:sym typeface="Bookman Old Style"/>
              </a:rPr>
              <a:t> </a:t>
            </a:r>
            <a:r>
              <a:rPr sz="6110" cap="all" dirty="0">
                <a:solidFill>
                  <a:srgbClr val="1014B0"/>
                </a:solidFill>
                <a:latin typeface="Bookman Old Style"/>
                <a:ea typeface="Bookman Old Style"/>
                <a:cs typeface="Bookman Old Style"/>
                <a:sym typeface="Bookman Old Style"/>
              </a:rPr>
              <a:t>AND </a:t>
            </a:r>
            <a:r>
              <a:rPr cap="all" dirty="0">
                <a:solidFill>
                  <a:srgbClr val="1014B0"/>
                </a:solidFill>
                <a:latin typeface="Bookman Old Style"/>
                <a:ea typeface="Bookman Old Style"/>
                <a:cs typeface="Bookman Old Style"/>
                <a:sym typeface="Bookman Old Style"/>
              </a:rPr>
              <a:t>C</a:t>
            </a:r>
            <a:r>
              <a:rPr sz="6110" cap="all" dirty="0">
                <a:solidFill>
                  <a:srgbClr val="1014B0"/>
                </a:solidFill>
                <a:latin typeface="Bookman Old Style"/>
                <a:ea typeface="Bookman Old Style"/>
                <a:cs typeface="Bookman Old Style"/>
                <a:sym typeface="Bookman Old Style"/>
              </a:rPr>
              <a:t>OMPETENCE</a:t>
            </a:r>
          </a:p>
        </p:txBody>
      </p:sp>
      <p:sp>
        <p:nvSpPr>
          <p:cNvPr id="99" name="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has survived not only five centuries, but also the leap into electronic typesetting. Lorem Ipsum is simply dummy text of the printing and typesetting"/>
          <p:cNvSpPr txBox="1"/>
          <p:nvPr/>
        </p:nvSpPr>
        <p:spPr>
          <a:xfrm>
            <a:off x="760634" y="5932788"/>
            <a:ext cx="10670762" cy="1372811"/>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defRPr sz="3000">
                <a:solidFill>
                  <a:srgbClr val="000000"/>
                </a:solidFill>
                <a:latin typeface="Poppins Medium"/>
                <a:ea typeface="Poppins Medium"/>
                <a:cs typeface="Poppins Medium"/>
                <a:sym typeface="Poppins Medium"/>
              </a:defRPr>
            </a:pPr>
            <a:r>
              <a:rPr b="1" dirty="0">
                <a:solidFill>
                  <a:srgbClr val="1014B0"/>
                </a:solidFill>
                <a:latin typeface="Bookman Old Style" panose="02050604050505020204" pitchFamily="18" charset="0"/>
                <a:ea typeface="Bookman Old Style"/>
                <a:cs typeface="Times New Roman" panose="02020603050405020304" pitchFamily="18" charset="0"/>
                <a:sym typeface="Bookman Old Style"/>
              </a:rPr>
              <a:t>Sand casting</a:t>
            </a:r>
            <a:r>
              <a:rPr lang="en-US" b="1" dirty="0">
                <a:solidFill>
                  <a:srgbClr val="1014B0"/>
                </a:solidFill>
                <a:latin typeface="Bookman Old Style" panose="02050604050505020204" pitchFamily="18" charset="0"/>
                <a:ea typeface="Bookman Old Style"/>
                <a:cs typeface="Times New Roman" panose="02020603050405020304" pitchFamily="18" charset="0"/>
                <a:sym typeface="Bookman Old Style"/>
              </a:rPr>
              <a:t>s</a:t>
            </a:r>
            <a:r>
              <a:rPr dirty="0">
                <a:solidFill>
                  <a:srgbClr val="1014B0"/>
                </a:solidFill>
                <a:latin typeface="Bookman Old Style" panose="02050604050505020204" pitchFamily="18" charset="0"/>
                <a:ea typeface="Bookman Old Style"/>
                <a:cs typeface="Times New Roman" panose="02020603050405020304" pitchFamily="18" charset="0"/>
                <a:sym typeface="Bookman Old Style"/>
              </a:rPr>
              <a:t> of gray and ductile irons of the following types to radiographic/ultrasonic inspection standards:</a:t>
            </a:r>
          </a:p>
        </p:txBody>
      </p:sp>
      <p:grpSp>
        <p:nvGrpSpPr>
          <p:cNvPr id="103" name="Group"/>
          <p:cNvGrpSpPr/>
          <p:nvPr/>
        </p:nvGrpSpPr>
        <p:grpSpPr>
          <a:xfrm>
            <a:off x="5041965" y="4569527"/>
            <a:ext cx="948171" cy="288517"/>
            <a:chOff x="0" y="0"/>
            <a:chExt cx="948170" cy="288516"/>
          </a:xfrm>
        </p:grpSpPr>
        <p:sp>
          <p:nvSpPr>
            <p:cNvPr id="100" name="Circle"/>
            <p:cNvSpPr/>
            <p:nvPr/>
          </p:nvSpPr>
          <p:spPr>
            <a:xfrm>
              <a:off x="329826" y="-1"/>
              <a:ext cx="288517" cy="288517"/>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solidFill>
                  <a:srgbClr val="1014B0"/>
                </a:solidFill>
              </a:endParaRPr>
            </a:p>
          </p:txBody>
        </p:sp>
        <p:sp>
          <p:nvSpPr>
            <p:cNvPr id="101" name="Circle"/>
            <p:cNvSpPr/>
            <p:nvPr/>
          </p:nvSpPr>
          <p:spPr>
            <a:xfrm>
              <a:off x="779378" y="59861"/>
              <a:ext cx="168793" cy="168795"/>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solidFill>
                  <a:srgbClr val="1014B0"/>
                </a:solidFill>
              </a:endParaRPr>
            </a:p>
          </p:txBody>
        </p:sp>
        <p:sp>
          <p:nvSpPr>
            <p:cNvPr id="102" name="Circle"/>
            <p:cNvSpPr/>
            <p:nvPr/>
          </p:nvSpPr>
          <p:spPr>
            <a:xfrm>
              <a:off x="0" y="59861"/>
              <a:ext cx="168793" cy="168795"/>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solidFill>
                  <a:srgbClr val="1014B0"/>
                </a:solidFill>
              </a:endParaRPr>
            </a:p>
          </p:txBody>
        </p:sp>
      </p:grpSp>
      <p:sp>
        <p:nvSpPr>
          <p:cNvPr id="105" name="Title text information"/>
          <p:cNvSpPr txBox="1"/>
          <p:nvPr/>
        </p:nvSpPr>
        <p:spPr>
          <a:xfrm>
            <a:off x="14077100" y="2702318"/>
            <a:ext cx="9461066" cy="815608"/>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a:lnSpc>
                <a:spcPct val="80000"/>
              </a:lnSpc>
              <a:defRPr sz="3000" b="1">
                <a:solidFill>
                  <a:srgbClr val="535353"/>
                </a:solidFill>
                <a:latin typeface="Bookman Old Style"/>
                <a:ea typeface="Bookman Old Style"/>
                <a:cs typeface="Bookman Old Style"/>
                <a:sym typeface="Bookman Old Style"/>
              </a:defRPr>
            </a:lvl1pPr>
          </a:lstStyle>
          <a:p>
            <a:pPr>
              <a:defRPr>
                <a:latin typeface="Poppins"/>
                <a:ea typeface="Poppins"/>
                <a:cs typeface="Poppins"/>
                <a:sym typeface="Poppins"/>
              </a:defRPr>
            </a:pPr>
            <a:r>
              <a:rPr b="0" dirty="0">
                <a:solidFill>
                  <a:srgbClr val="1014B0"/>
                </a:solidFill>
                <a:latin typeface="Bookman Old Style" panose="02050604050505020204" pitchFamily="18" charset="0"/>
                <a:cs typeface="Times New Roman" panose="02020603050405020304" pitchFamily="18" charset="0"/>
                <a:sym typeface="Bookman Old Style"/>
              </a:rPr>
              <a:t>Flake </a:t>
            </a:r>
            <a:r>
              <a:rPr lang="en-US" b="0" dirty="0">
                <a:solidFill>
                  <a:srgbClr val="1014B0"/>
                </a:solidFill>
                <a:latin typeface="Bookman Old Style" panose="02050604050505020204" pitchFamily="18" charset="0"/>
                <a:cs typeface="Times New Roman" panose="02020603050405020304" pitchFamily="18" charset="0"/>
                <a:sym typeface="Bookman Old Style"/>
              </a:rPr>
              <a:t>G</a:t>
            </a:r>
            <a:r>
              <a:rPr b="0" dirty="0">
                <a:solidFill>
                  <a:srgbClr val="1014B0"/>
                </a:solidFill>
                <a:latin typeface="Bookman Old Style" panose="02050604050505020204" pitchFamily="18" charset="0"/>
                <a:cs typeface="Times New Roman" panose="02020603050405020304" pitchFamily="18" charset="0"/>
                <a:sym typeface="Bookman Old Style"/>
              </a:rPr>
              <a:t>raphite and Nodular cast irons - alloyed and unalloyed</a:t>
            </a:r>
          </a:p>
        </p:txBody>
      </p:sp>
      <p:grpSp>
        <p:nvGrpSpPr>
          <p:cNvPr id="110" name="Group"/>
          <p:cNvGrpSpPr/>
          <p:nvPr/>
        </p:nvGrpSpPr>
        <p:grpSpPr>
          <a:xfrm>
            <a:off x="12745440" y="4839288"/>
            <a:ext cx="10792726" cy="3027600"/>
            <a:chOff x="0" y="0"/>
            <a:chExt cx="10792725" cy="2752362"/>
          </a:xfrm>
        </p:grpSpPr>
        <p:sp>
          <p:nvSpPr>
            <p:cNvPr id="107" name="Rounded Rectangle"/>
            <p:cNvSpPr/>
            <p:nvPr/>
          </p:nvSpPr>
          <p:spPr>
            <a:xfrm>
              <a:off x="0" y="0"/>
              <a:ext cx="10792725" cy="2752362"/>
            </a:xfrm>
            <a:prstGeom prst="roundRect">
              <a:avLst>
                <a:gd name="adj" fmla="val 6921"/>
              </a:avLst>
            </a:prstGeom>
            <a:solidFill>
              <a:schemeClr val="tx1">
                <a:lumMod val="60000"/>
                <a:lumOff val="40000"/>
              </a:schemeClr>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sz="3000">
                <a:solidFill>
                  <a:srgbClr val="1014B0"/>
                </a:solidFill>
                <a:latin typeface="Bookman Old Style" panose="02050604050505020204" pitchFamily="18" charset="0"/>
                <a:cs typeface="Calibri" panose="020F0502020204030204" pitchFamily="34" charset="0"/>
              </a:endParaRPr>
            </a:p>
          </p:txBody>
        </p:sp>
        <p:sp>
          <p:nvSpPr>
            <p:cNvPr id="109" name="Title text information"/>
            <p:cNvSpPr txBox="1"/>
            <p:nvPr/>
          </p:nvSpPr>
          <p:spPr>
            <a:xfrm>
              <a:off x="1433430" y="916421"/>
              <a:ext cx="9359295" cy="1077218"/>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a:lnSpc>
                  <a:spcPct val="80000"/>
                </a:lnSpc>
                <a:defRPr sz="3000" b="1">
                  <a:solidFill>
                    <a:srgbClr val="535353"/>
                  </a:solidFill>
                  <a:latin typeface="Bookman Old Style"/>
                  <a:ea typeface="Bookman Old Style"/>
                  <a:cs typeface="Bookman Old Style"/>
                  <a:sym typeface="Bookman Old Style"/>
                </a:defRPr>
              </a:lvl1pPr>
            </a:lstStyle>
            <a:p>
              <a:pPr>
                <a:defRPr>
                  <a:latin typeface="Poppins"/>
                  <a:ea typeface="Poppins"/>
                  <a:cs typeface="Poppins"/>
                  <a:sym typeface="Poppins"/>
                </a:defRPr>
              </a:pPr>
              <a:r>
                <a:rPr b="0" dirty="0">
                  <a:solidFill>
                    <a:srgbClr val="1014B0"/>
                  </a:solidFill>
                  <a:latin typeface="Bookman Old Style" panose="02050604050505020204" pitchFamily="18" charset="0"/>
                  <a:cs typeface="Times New Roman" panose="02020603050405020304" pitchFamily="18" charset="0"/>
                  <a:sym typeface="Bookman Old Style"/>
                </a:rPr>
                <a:t>Alloyed irons for special service conditions requiring resistance to abrasion, corrosion and high temperature</a:t>
              </a:r>
              <a:r>
                <a:rPr b="0" dirty="0">
                  <a:solidFill>
                    <a:srgbClr val="1014B0"/>
                  </a:solidFill>
                  <a:latin typeface="Bookman Old Style" panose="02050604050505020204" pitchFamily="18" charset="0"/>
                  <a:cs typeface="Calibri" panose="020F0502020204030204" pitchFamily="34" charset="0"/>
                  <a:sym typeface="Bookman Old Style"/>
                </a:rPr>
                <a:t>.</a:t>
              </a:r>
            </a:p>
          </p:txBody>
        </p:sp>
      </p:grpSp>
      <p:sp>
        <p:nvSpPr>
          <p:cNvPr id="112" name="Title text information"/>
          <p:cNvSpPr txBox="1"/>
          <p:nvPr/>
        </p:nvSpPr>
        <p:spPr>
          <a:xfrm>
            <a:off x="14077100" y="8738871"/>
            <a:ext cx="9258388" cy="1554272"/>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a:lnSpc>
                <a:spcPct val="80000"/>
              </a:lnSpc>
              <a:defRPr sz="3000" b="1">
                <a:solidFill>
                  <a:srgbClr val="535353"/>
                </a:solidFill>
                <a:latin typeface="Bookman Old Style"/>
                <a:ea typeface="Bookman Old Style"/>
                <a:cs typeface="Bookman Old Style"/>
                <a:sym typeface="Bookman Old Style"/>
              </a:defRPr>
            </a:lvl1pPr>
          </a:lstStyle>
          <a:p>
            <a:pPr>
              <a:defRPr>
                <a:latin typeface="Poppins"/>
                <a:ea typeface="Poppins"/>
                <a:cs typeface="Poppins"/>
                <a:sym typeface="Poppins"/>
              </a:defRPr>
            </a:pPr>
            <a:r>
              <a:rPr lang="en-US" b="0" dirty="0">
                <a:solidFill>
                  <a:srgbClr val="1014B0"/>
                </a:solidFill>
                <a:latin typeface="Bookman Old Style" panose="02050604050505020204" pitchFamily="18" charset="0"/>
                <a:cs typeface="Times New Roman" panose="02020603050405020304" pitchFamily="18" charset="0"/>
                <a:sym typeface="Bookman Old Style"/>
              </a:rPr>
              <a:t>Alloys with </a:t>
            </a:r>
            <a:r>
              <a:rPr lang="en-US" b="0" dirty="0">
                <a:solidFill>
                  <a:srgbClr val="1014B0"/>
                </a:solidFill>
                <a:latin typeface="Bookman Old Style" panose="02050604050505020204" pitchFamily="18" charset="0"/>
                <a:cs typeface="Times New Roman" panose="02020603050405020304" pitchFamily="18" charset="0"/>
              </a:rPr>
              <a:t>s</a:t>
            </a:r>
            <a:r>
              <a:rPr b="0" dirty="0">
                <a:solidFill>
                  <a:srgbClr val="1014B0"/>
                </a:solidFill>
                <a:latin typeface="Bookman Old Style" panose="02050604050505020204" pitchFamily="18" charset="0"/>
                <a:cs typeface="Times New Roman" panose="02020603050405020304" pitchFamily="18" charset="0"/>
                <a:sym typeface="Bookman Old Style"/>
              </a:rPr>
              <a:t>pecial compositions for application specific requirements such as </a:t>
            </a:r>
            <a:r>
              <a:rPr b="0" dirty="0" err="1">
                <a:solidFill>
                  <a:srgbClr val="1014B0"/>
                </a:solidFill>
                <a:latin typeface="Bookman Old Style" panose="02050604050505020204" pitchFamily="18" charset="0"/>
                <a:cs typeface="Times New Roman" panose="02020603050405020304" pitchFamily="18" charset="0"/>
                <a:sym typeface="Bookman Old Style"/>
              </a:rPr>
              <a:t>SiMo,Ni</a:t>
            </a:r>
            <a:r>
              <a:rPr b="0" dirty="0">
                <a:solidFill>
                  <a:srgbClr val="1014B0"/>
                </a:solidFill>
                <a:latin typeface="Bookman Old Style" panose="02050604050505020204" pitchFamily="18" charset="0"/>
                <a:cs typeface="Times New Roman" panose="02020603050405020304" pitchFamily="18" charset="0"/>
                <a:sym typeface="Bookman Old Style"/>
              </a:rPr>
              <a:t>-hard, Ni-resist, Abrasion resistant </a:t>
            </a:r>
            <a:r>
              <a:rPr lang="en-US" b="0" dirty="0">
                <a:solidFill>
                  <a:srgbClr val="1014B0"/>
                </a:solidFill>
                <a:latin typeface="Bookman Old Style" panose="02050604050505020204" pitchFamily="18" charset="0"/>
                <a:cs typeface="Times New Roman" panose="02020603050405020304" pitchFamily="18" charset="0"/>
                <a:sym typeface="Bookman Old Style"/>
              </a:rPr>
              <a:t>Chromium alloyed</a:t>
            </a:r>
            <a:r>
              <a:rPr b="0" dirty="0">
                <a:solidFill>
                  <a:srgbClr val="1014B0"/>
                </a:solidFill>
                <a:latin typeface="Bookman Old Style" panose="02050604050505020204" pitchFamily="18" charset="0"/>
                <a:cs typeface="Times New Roman" panose="02020603050405020304" pitchFamily="18" charset="0"/>
                <a:sym typeface="Bookman Old Style"/>
              </a:rPr>
              <a:t> white irons </a:t>
            </a:r>
          </a:p>
        </p:txBody>
      </p:sp>
      <p:grpSp>
        <p:nvGrpSpPr>
          <p:cNvPr id="116" name="Group"/>
          <p:cNvGrpSpPr/>
          <p:nvPr/>
        </p:nvGrpSpPr>
        <p:grpSpPr>
          <a:xfrm>
            <a:off x="607665" y="11839518"/>
            <a:ext cx="21431999" cy="1587502"/>
            <a:chOff x="0" y="0"/>
            <a:chExt cx="21431998" cy="1587501"/>
          </a:xfrm>
        </p:grpSpPr>
        <p:sp>
          <p:nvSpPr>
            <p:cNvPr id="114" name="Rounded Rectangle"/>
            <p:cNvSpPr/>
            <p:nvPr/>
          </p:nvSpPr>
          <p:spPr>
            <a:xfrm>
              <a:off x="0" y="0"/>
              <a:ext cx="21431998" cy="1587501"/>
            </a:xfrm>
            <a:prstGeom prst="roundRect">
              <a:avLst>
                <a:gd name="adj" fmla="val 11999"/>
              </a:avLst>
            </a:prstGeom>
            <a:solidFill>
              <a:schemeClr val="tx1">
                <a:lumMod val="60000"/>
                <a:lumOff val="40000"/>
              </a:schemeClr>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sz="3000">
                <a:solidFill>
                  <a:srgbClr val="1014B0"/>
                </a:solidFill>
              </a:endParaRPr>
            </a:p>
          </p:txBody>
        </p:sp>
        <p:sp>
          <p:nvSpPr>
            <p:cNvPr id="115" name="Title text information"/>
            <p:cNvSpPr txBox="1"/>
            <p:nvPr/>
          </p:nvSpPr>
          <p:spPr>
            <a:xfrm>
              <a:off x="735567" y="399545"/>
              <a:ext cx="20095691" cy="818043"/>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a:lnSpc>
                  <a:spcPct val="80000"/>
                </a:lnSpc>
                <a:defRPr sz="3700">
                  <a:solidFill>
                    <a:srgbClr val="535353"/>
                  </a:solidFill>
                  <a:latin typeface="Bookman Old Style"/>
                  <a:ea typeface="Bookman Old Style"/>
                  <a:cs typeface="Bookman Old Style"/>
                  <a:sym typeface="Bookman Old Style"/>
                </a:defRPr>
              </a:lvl1pPr>
            </a:lstStyle>
            <a:p>
              <a:pPr>
                <a:defRPr>
                  <a:latin typeface="Poppins"/>
                  <a:ea typeface="Poppins"/>
                  <a:cs typeface="Poppins"/>
                  <a:sym typeface="Poppins"/>
                </a:defRPr>
              </a:pPr>
              <a:r>
                <a:rPr sz="3000" dirty="0">
                  <a:solidFill>
                    <a:srgbClr val="1014B0"/>
                  </a:solidFill>
                  <a:latin typeface="Bookman Old Style" panose="02050604050505020204" pitchFamily="18" charset="0"/>
                  <a:cs typeface="Calibri" panose="020F0502020204030204" pitchFamily="34" charset="0"/>
                  <a:sym typeface="Bookman Old Style"/>
                </a:rPr>
                <a:t>Casting weight</a:t>
              </a:r>
              <a:r>
                <a:rPr lang="en-US" sz="3000" dirty="0">
                  <a:solidFill>
                    <a:srgbClr val="1014B0"/>
                  </a:solidFill>
                  <a:latin typeface="Bookman Old Style" panose="02050604050505020204" pitchFamily="18" charset="0"/>
                  <a:cs typeface="Calibri" panose="020F0502020204030204" pitchFamily="34" charset="0"/>
                  <a:sym typeface="Bookman Old Style"/>
                </a:rPr>
                <a:t>s</a:t>
              </a:r>
              <a:r>
                <a:rPr sz="3000" dirty="0">
                  <a:solidFill>
                    <a:srgbClr val="1014B0"/>
                  </a:solidFill>
                  <a:latin typeface="Bookman Old Style" panose="02050604050505020204" pitchFamily="18" charset="0"/>
                  <a:cs typeface="Calibri" panose="020F0502020204030204" pitchFamily="34" charset="0"/>
                  <a:sym typeface="Bookman Old Style"/>
                </a:rPr>
                <a:t> range from 300 grams to 5500 Kgs single piece in gray cast iron and to 2500 Kgs single piece in ductile iron.</a:t>
              </a:r>
            </a:p>
          </p:txBody>
        </p:sp>
      </p:gr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564" y="7080752"/>
            <a:ext cx="7465720" cy="462242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10" grpId="2" advAuto="0"/>
      <p:bldP spid="112" grpId="0"/>
      <p:bldP spid="116" grpId="4" advAuto="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18" name="Slide Number"/>
          <p:cNvSpPr txBox="1">
            <a:spLocks noGrp="1"/>
          </p:cNvSpPr>
          <p:nvPr>
            <p:ph type="sldNum" sz="quarter" idx="2"/>
          </p:nvPr>
        </p:nvSpPr>
        <p:spPr>
          <a:xfrm>
            <a:off x="22891867" y="12065117"/>
            <a:ext cx="280963" cy="381001"/>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4</a:t>
            </a:fld>
            <a:endParaRPr/>
          </a:p>
        </p:txBody>
      </p:sp>
      <p:grpSp>
        <p:nvGrpSpPr>
          <p:cNvPr id="124" name="Group"/>
          <p:cNvGrpSpPr/>
          <p:nvPr/>
        </p:nvGrpSpPr>
        <p:grpSpPr>
          <a:xfrm>
            <a:off x="14385463" y="1410922"/>
            <a:ext cx="10170686" cy="4781234"/>
            <a:chOff x="0" y="577472"/>
            <a:chExt cx="10170684" cy="4781232"/>
          </a:xfrm>
        </p:grpSpPr>
        <p:sp>
          <p:nvSpPr>
            <p:cNvPr id="119" name="Some of Our Services"/>
            <p:cNvSpPr txBox="1"/>
            <p:nvPr/>
          </p:nvSpPr>
          <p:spPr>
            <a:xfrm>
              <a:off x="0" y="577472"/>
              <a:ext cx="10170685" cy="4690647"/>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normAutofit/>
            </a:bodyPr>
            <a:lstStyle/>
            <a:p>
              <a:pPr algn="l" defTabSz="775969">
                <a:defRPr sz="9400" b="1">
                  <a:solidFill>
                    <a:srgbClr val="34393D"/>
                  </a:solidFill>
                </a:defRPr>
              </a:pPr>
              <a:r>
                <a:rPr dirty="0">
                  <a:solidFill>
                    <a:srgbClr val="1014B0"/>
                  </a:solidFill>
                </a:rPr>
                <a:t>P</a:t>
              </a:r>
              <a:r>
                <a:rPr sz="6500" cap="all" dirty="0">
                  <a:solidFill>
                    <a:srgbClr val="1014B0"/>
                  </a:solidFill>
                  <a:uFill>
                    <a:solidFill>
                      <a:srgbClr val="000000"/>
                    </a:solidFill>
                  </a:uFill>
                  <a:latin typeface="Bookman Old Style"/>
                  <a:ea typeface="Bookman Old Style"/>
                  <a:cs typeface="Bookman Old Style"/>
                  <a:sym typeface="Bookman Old Style"/>
                </a:rPr>
                <a:t>roduction</a:t>
              </a:r>
              <a:r>
                <a:rPr cap="all" dirty="0">
                  <a:solidFill>
                    <a:srgbClr val="1014B0"/>
                  </a:solidFill>
                  <a:uFill>
                    <a:solidFill>
                      <a:srgbClr val="000000"/>
                    </a:solidFill>
                  </a:uFill>
                  <a:latin typeface="Bookman Old Style"/>
                  <a:ea typeface="Bookman Old Style"/>
                  <a:cs typeface="Bookman Old Style"/>
                  <a:sym typeface="Bookman Old Style"/>
                </a:rPr>
                <a:t> </a:t>
              </a:r>
              <a:r>
                <a:rPr cap="all" dirty="0" err="1">
                  <a:solidFill>
                    <a:srgbClr val="1014B0"/>
                  </a:solidFill>
                  <a:uFill>
                    <a:solidFill>
                      <a:srgbClr val="000000"/>
                    </a:solidFill>
                  </a:uFill>
                  <a:latin typeface="Bookman Old Style"/>
                  <a:ea typeface="Bookman Old Style"/>
                  <a:cs typeface="Bookman Old Style"/>
                  <a:sym typeface="Bookman Old Style"/>
                </a:rPr>
                <a:t>P</a:t>
              </a:r>
              <a:r>
                <a:rPr sz="6500" cap="all" dirty="0" err="1">
                  <a:solidFill>
                    <a:srgbClr val="1014B0"/>
                  </a:solidFill>
                  <a:uFill>
                    <a:solidFill>
                      <a:srgbClr val="000000"/>
                    </a:solidFill>
                  </a:uFill>
                  <a:latin typeface="Bookman Old Style"/>
                  <a:ea typeface="Bookman Old Style"/>
                  <a:cs typeface="Bookman Old Style"/>
                  <a:sym typeface="Bookman Old Style"/>
                </a:rPr>
                <a:t>Rocess</a:t>
              </a:r>
              <a:r>
                <a:rPr cap="all" dirty="0">
                  <a:solidFill>
                    <a:srgbClr val="1014B0"/>
                  </a:solidFill>
                  <a:uFill>
                    <a:solidFill>
                      <a:srgbClr val="000000"/>
                    </a:solidFill>
                  </a:uFill>
                  <a:latin typeface="Bookman Old Style"/>
                  <a:ea typeface="Bookman Old Style"/>
                  <a:cs typeface="Bookman Old Style"/>
                  <a:sym typeface="Bookman Old Style"/>
                </a:rPr>
                <a:t> </a:t>
              </a:r>
              <a:r>
                <a:rPr sz="6500" cap="all" dirty="0" err="1">
                  <a:solidFill>
                    <a:srgbClr val="1014B0"/>
                  </a:solidFill>
                  <a:uFill>
                    <a:solidFill>
                      <a:srgbClr val="000000"/>
                    </a:solidFill>
                  </a:uFill>
                  <a:latin typeface="Bookman Old Style"/>
                  <a:ea typeface="Bookman Old Style"/>
                  <a:cs typeface="Bookman Old Style"/>
                  <a:sym typeface="Bookman Old Style"/>
                </a:rPr>
                <a:t>ANd</a:t>
              </a:r>
              <a:r>
                <a:rPr cap="all" dirty="0">
                  <a:solidFill>
                    <a:srgbClr val="1014B0"/>
                  </a:solidFill>
                  <a:uFill>
                    <a:solidFill>
                      <a:srgbClr val="000000"/>
                    </a:solidFill>
                  </a:uFill>
                  <a:latin typeface="Bookman Old Style"/>
                  <a:ea typeface="Bookman Old Style"/>
                  <a:cs typeface="Bookman Old Style"/>
                  <a:sym typeface="Bookman Old Style"/>
                </a:rPr>
                <a:t> </a:t>
              </a:r>
              <a:r>
                <a:rPr cap="all" dirty="0" err="1">
                  <a:solidFill>
                    <a:srgbClr val="1014B0"/>
                  </a:solidFill>
                  <a:uFill>
                    <a:solidFill>
                      <a:srgbClr val="000000"/>
                    </a:solidFill>
                  </a:uFill>
                  <a:latin typeface="Bookman Old Style"/>
                  <a:ea typeface="Bookman Old Style"/>
                  <a:cs typeface="Bookman Old Style"/>
                  <a:sym typeface="Bookman Old Style"/>
                </a:rPr>
                <a:t>S</a:t>
              </a:r>
              <a:r>
                <a:rPr sz="6500" cap="all" dirty="0" err="1">
                  <a:solidFill>
                    <a:srgbClr val="1014B0"/>
                  </a:solidFill>
                  <a:uFill>
                    <a:solidFill>
                      <a:srgbClr val="000000"/>
                    </a:solidFill>
                  </a:uFill>
                  <a:latin typeface="Bookman Old Style"/>
                  <a:ea typeface="Bookman Old Style"/>
                  <a:cs typeface="Bookman Old Style"/>
                  <a:sym typeface="Bookman Old Style"/>
                </a:rPr>
                <a:t>Ystems</a:t>
              </a:r>
              <a:endParaRPr sz="6500" cap="all" dirty="0">
                <a:solidFill>
                  <a:srgbClr val="1014B0"/>
                </a:solidFill>
                <a:uFill>
                  <a:solidFill>
                    <a:srgbClr val="000000"/>
                  </a:solidFill>
                </a:uFill>
                <a:latin typeface="Bookman Old Style"/>
                <a:ea typeface="Bookman Old Style"/>
                <a:cs typeface="Bookman Old Style"/>
                <a:sym typeface="Bookman Old Style"/>
              </a:endParaRPr>
            </a:p>
          </p:txBody>
        </p:sp>
        <p:grpSp>
          <p:nvGrpSpPr>
            <p:cNvPr id="123" name="Group"/>
            <p:cNvGrpSpPr/>
            <p:nvPr/>
          </p:nvGrpSpPr>
          <p:grpSpPr>
            <a:xfrm>
              <a:off x="99888" y="4985578"/>
              <a:ext cx="1226231" cy="373127"/>
              <a:chOff x="0" y="0"/>
              <a:chExt cx="1226229" cy="373126"/>
            </a:xfrm>
          </p:grpSpPr>
          <p:sp>
            <p:nvSpPr>
              <p:cNvPr id="120" name="Circle"/>
              <p:cNvSpPr/>
              <p:nvPr/>
            </p:nvSpPr>
            <p:spPr>
              <a:xfrm>
                <a:off x="426551" y="-1"/>
                <a:ext cx="373127" cy="373128"/>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21" name="Circle"/>
              <p:cNvSpPr/>
              <p:nvPr/>
            </p:nvSpPr>
            <p:spPr>
              <a:xfrm>
                <a:off x="1007937" y="77426"/>
                <a:ext cx="218293" cy="218296"/>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22" name="Circle"/>
              <p:cNvSpPr/>
              <p:nvPr/>
            </p:nvSpPr>
            <p:spPr>
              <a:xfrm>
                <a:off x="0" y="77426"/>
                <a:ext cx="218292" cy="218296"/>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grpSp>
        <p:nvGrpSpPr>
          <p:cNvPr id="130" name="Group"/>
          <p:cNvGrpSpPr/>
          <p:nvPr/>
        </p:nvGrpSpPr>
        <p:grpSpPr>
          <a:xfrm>
            <a:off x="271936" y="1083661"/>
            <a:ext cx="12722437" cy="6388964"/>
            <a:chOff x="0" y="66890"/>
            <a:chExt cx="12722436" cy="6388962"/>
          </a:xfrm>
        </p:grpSpPr>
        <p:sp>
          <p:nvSpPr>
            <p:cNvPr id="126" name="Rounded Rectangle"/>
            <p:cNvSpPr/>
            <p:nvPr/>
          </p:nvSpPr>
          <p:spPr>
            <a:xfrm>
              <a:off x="0" y="1658751"/>
              <a:ext cx="12722436" cy="4797101"/>
            </a:xfrm>
            <a:prstGeom prst="roundRect">
              <a:avLst>
                <a:gd name="adj" fmla="val 3971"/>
              </a:avLst>
            </a:prstGeom>
            <a:solidFill>
              <a:schemeClr val="tx1">
                <a:lumMod val="60000"/>
                <a:lumOff val="40000"/>
              </a:schemeClr>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dirty="0">
                <a:solidFill>
                  <a:srgbClr val="1014B0"/>
                </a:solidFill>
                <a:latin typeface="Bookman Old Style" panose="02050604050505020204" pitchFamily="18" charset="0"/>
              </a:endParaRPr>
            </a:p>
          </p:txBody>
        </p:sp>
        <p:sp>
          <p:nvSpPr>
            <p:cNvPr id="127" name="Title text information"/>
            <p:cNvSpPr txBox="1"/>
            <p:nvPr/>
          </p:nvSpPr>
          <p:spPr>
            <a:xfrm>
              <a:off x="118599" y="66890"/>
              <a:ext cx="5995194" cy="717119"/>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a:lnSpc>
                  <a:spcPct val="80000"/>
                </a:lnSpc>
                <a:defRPr sz="5200" b="1">
                  <a:solidFill>
                    <a:srgbClr val="34393D"/>
                  </a:solidFill>
                  <a:latin typeface="Bookman Old Style"/>
                  <a:ea typeface="Bookman Old Style"/>
                  <a:cs typeface="Bookman Old Style"/>
                  <a:sym typeface="Bookman Old Style"/>
                </a:defRPr>
              </a:lvl1pPr>
            </a:lstStyle>
            <a:p>
              <a:pPr>
                <a:defRPr>
                  <a:latin typeface="Poppins"/>
                  <a:ea typeface="Poppins"/>
                  <a:cs typeface="Poppins"/>
                  <a:sym typeface="Poppins"/>
                </a:defRPr>
              </a:pPr>
              <a:r>
                <a:rPr dirty="0" err="1">
                  <a:solidFill>
                    <a:srgbClr val="1014B0"/>
                  </a:solidFill>
                  <a:latin typeface="Bookman Old Style"/>
                  <a:ea typeface="Bookman Old Style"/>
                  <a:cs typeface="Bookman Old Style"/>
                  <a:sym typeface="Bookman Old Style"/>
                </a:rPr>
                <a:t>Moulding</a:t>
              </a:r>
              <a:endParaRPr dirty="0">
                <a:solidFill>
                  <a:srgbClr val="1014B0"/>
                </a:solidFill>
                <a:latin typeface="Bookman Old Style"/>
                <a:ea typeface="Bookman Old Style"/>
                <a:cs typeface="Bookman Old Style"/>
                <a:sym typeface="Bookman Old Style"/>
              </a:endParaRPr>
            </a:p>
          </p:txBody>
        </p:sp>
        <p:sp>
          <p:nvSpPr>
            <p:cNvPr id="128" name="Lorem Ipsum is simply dummy text of the printing and typesetting industry. Lorem Ipsum"/>
            <p:cNvSpPr txBox="1"/>
            <p:nvPr/>
          </p:nvSpPr>
          <p:spPr>
            <a:xfrm>
              <a:off x="463810" y="864966"/>
              <a:ext cx="11212084" cy="736601"/>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normAutofit/>
            </a:bodyPr>
            <a:lstStyle>
              <a:lvl1pPr algn="l">
                <a:defRPr sz="3000" i="1">
                  <a:solidFill>
                    <a:srgbClr val="000000"/>
                  </a:solidFill>
                  <a:latin typeface="Bookman Old Style"/>
                  <a:ea typeface="Bookman Old Style"/>
                  <a:cs typeface="Bookman Old Style"/>
                  <a:sym typeface="Bookman Old Style"/>
                </a:defRPr>
              </a:lvl1pPr>
            </a:lstStyle>
            <a:p>
              <a:pPr>
                <a:defRPr>
                  <a:latin typeface="Poppins Medium"/>
                  <a:ea typeface="Poppins Medium"/>
                  <a:cs typeface="Poppins Medium"/>
                  <a:sym typeface="Poppins Medium"/>
                </a:defRPr>
              </a:pPr>
              <a:r>
                <a:rPr dirty="0" err="1">
                  <a:solidFill>
                    <a:srgbClr val="1014B0"/>
                  </a:solidFill>
                  <a:latin typeface="Bookman Old Style"/>
                  <a:ea typeface="Bookman Old Style"/>
                  <a:cs typeface="Bookman Old Style"/>
                  <a:sym typeface="Bookman Old Style"/>
                </a:rPr>
                <a:t>Mould</a:t>
              </a:r>
              <a:r>
                <a:rPr dirty="0">
                  <a:solidFill>
                    <a:srgbClr val="1014B0"/>
                  </a:solidFill>
                  <a:latin typeface="Bookman Old Style"/>
                  <a:ea typeface="Bookman Old Style"/>
                  <a:cs typeface="Bookman Old Style"/>
                  <a:sym typeface="Bookman Old Style"/>
                </a:rPr>
                <a:t> production using resin binders of the following types</a:t>
              </a:r>
            </a:p>
          </p:txBody>
        </p:sp>
        <p:sp>
          <p:nvSpPr>
            <p:cNvPr id="129" name="Lorem Ipsum is simply dummy text of the printing and typesetting industry. Lorem Ipsum"/>
            <p:cNvSpPr txBox="1"/>
            <p:nvPr/>
          </p:nvSpPr>
          <p:spPr>
            <a:xfrm>
              <a:off x="878504" y="1855795"/>
              <a:ext cx="11212084" cy="762964"/>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normAutofit/>
            </a:bodyPr>
            <a:lstStyle/>
            <a:p>
              <a:pPr algn="l" defTabSz="800735">
                <a:defRPr sz="3395">
                  <a:solidFill>
                    <a:srgbClr val="535353"/>
                  </a:solidFill>
                  <a:latin typeface="Bookman Old Style"/>
                  <a:ea typeface="Bookman Old Style"/>
                  <a:cs typeface="Bookman Old Style"/>
                  <a:sym typeface="Bookman Old Style"/>
                </a:defRPr>
              </a:pPr>
              <a:r>
                <a:rPr dirty="0">
                  <a:solidFill>
                    <a:srgbClr val="1014B0"/>
                  </a:solidFill>
                </a:rPr>
                <a:t>*  </a:t>
              </a:r>
              <a:r>
                <a:rPr dirty="0">
                  <a:solidFill>
                    <a:srgbClr val="1014B0"/>
                  </a:solidFill>
                  <a:uFill>
                    <a:solidFill>
                      <a:srgbClr val="000000"/>
                    </a:solidFill>
                  </a:uFill>
                </a:rPr>
                <a:t>Gas cured resin binder system for cores (</a:t>
              </a:r>
              <a:r>
                <a:rPr dirty="0" err="1">
                  <a:solidFill>
                    <a:srgbClr val="1014B0"/>
                  </a:solidFill>
                  <a:uFill>
                    <a:solidFill>
                      <a:srgbClr val="000000"/>
                    </a:solidFill>
                  </a:uFill>
                </a:rPr>
                <a:t>Ecolotec</a:t>
              </a:r>
              <a:r>
                <a:rPr dirty="0">
                  <a:solidFill>
                    <a:srgbClr val="1014B0"/>
                  </a:solidFill>
                  <a:uFill>
                    <a:solidFill>
                      <a:srgbClr val="000000"/>
                    </a:solidFill>
                  </a:uFill>
                </a:rPr>
                <a:t>)</a:t>
              </a:r>
            </a:p>
          </p:txBody>
        </p:sp>
      </p:grpSp>
      <p:sp>
        <p:nvSpPr>
          <p:cNvPr id="131" name="Lorem Ipsum is simply dummy text of the printing and typesetting industry. Lorem Ipsum"/>
          <p:cNvSpPr txBox="1"/>
          <p:nvPr/>
        </p:nvSpPr>
        <p:spPr>
          <a:xfrm>
            <a:off x="1150440" y="3622100"/>
            <a:ext cx="11212085" cy="1108992"/>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lnSpcReduction="10000"/>
          </a:bodyPr>
          <a:lstStyle/>
          <a:p>
            <a:pPr marL="343902" indent="-343902" algn="l" defTabSz="808990">
              <a:buSzPct val="100000"/>
              <a:buChar char="*"/>
              <a:defRPr sz="3430">
                <a:solidFill>
                  <a:srgbClr val="535353"/>
                </a:solidFill>
                <a:latin typeface="Bookman Old Style"/>
                <a:ea typeface="Bookman Old Style"/>
                <a:cs typeface="Bookman Old Style"/>
                <a:sym typeface="Bookman Old Style"/>
              </a:defRPr>
            </a:pPr>
            <a:r>
              <a:rPr dirty="0"/>
              <a:t> </a:t>
            </a:r>
            <a:r>
              <a:rPr dirty="0">
                <a:solidFill>
                  <a:srgbClr val="1014B0"/>
                </a:solidFill>
                <a:uFill>
                  <a:solidFill>
                    <a:srgbClr val="000000"/>
                  </a:solidFill>
                </a:uFill>
              </a:rPr>
              <a:t>Liquid ester cured alkaline phenolic system for                </a:t>
            </a:r>
            <a:r>
              <a:rPr lang="en-US" dirty="0">
                <a:solidFill>
                  <a:srgbClr val="1014B0"/>
                </a:solidFill>
                <a:uFill>
                  <a:solidFill>
                    <a:srgbClr val="000000"/>
                  </a:solidFill>
                </a:uFill>
              </a:rPr>
              <a:t>   </a:t>
            </a:r>
          </a:p>
          <a:p>
            <a:pPr algn="l" defTabSz="808990">
              <a:buSzPct val="100000"/>
              <a:defRPr sz="3430">
                <a:solidFill>
                  <a:srgbClr val="535353"/>
                </a:solidFill>
                <a:latin typeface="Bookman Old Style"/>
                <a:ea typeface="Bookman Old Style"/>
                <a:cs typeface="Bookman Old Style"/>
                <a:sym typeface="Bookman Old Style"/>
              </a:defRPr>
            </a:pPr>
            <a:r>
              <a:rPr lang="en-US" dirty="0">
                <a:solidFill>
                  <a:srgbClr val="1014B0"/>
                </a:solidFill>
                <a:uFill>
                  <a:solidFill>
                    <a:srgbClr val="000000"/>
                  </a:solidFill>
                </a:uFill>
              </a:rPr>
              <a:t>   </a:t>
            </a:r>
            <a:r>
              <a:rPr dirty="0" err="1">
                <a:solidFill>
                  <a:srgbClr val="1014B0"/>
                </a:solidFill>
                <a:uFill>
                  <a:solidFill>
                    <a:srgbClr val="000000"/>
                  </a:solidFill>
                </a:uFill>
              </a:rPr>
              <a:t>moulds</a:t>
            </a:r>
            <a:r>
              <a:rPr dirty="0">
                <a:solidFill>
                  <a:srgbClr val="1014B0"/>
                </a:solidFill>
                <a:uFill>
                  <a:solidFill>
                    <a:srgbClr val="000000"/>
                  </a:solidFill>
                </a:uFill>
              </a:rPr>
              <a:t> (</a:t>
            </a:r>
            <a:r>
              <a:rPr lang="en-IN" dirty="0" err="1">
                <a:solidFill>
                  <a:srgbClr val="1014B0"/>
                </a:solidFill>
                <a:uFill>
                  <a:solidFill>
                    <a:srgbClr val="000000"/>
                  </a:solidFill>
                </a:uFill>
              </a:rPr>
              <a:t>Alphaset</a:t>
            </a:r>
            <a:r>
              <a:rPr dirty="0">
                <a:uFill>
                  <a:solidFill>
                    <a:srgbClr val="000000"/>
                  </a:solidFill>
                </a:uFill>
              </a:rPr>
              <a:t>)</a:t>
            </a:r>
          </a:p>
        </p:txBody>
      </p:sp>
      <p:sp>
        <p:nvSpPr>
          <p:cNvPr id="132" name="Lorem Ipsum is simply dummy text of the printing and typesetting industry. Lorem Ipsum"/>
          <p:cNvSpPr txBox="1"/>
          <p:nvPr/>
        </p:nvSpPr>
        <p:spPr>
          <a:xfrm>
            <a:off x="1150440" y="4799176"/>
            <a:ext cx="11212085" cy="736601"/>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l">
              <a:defRPr sz="3500">
                <a:solidFill>
                  <a:srgbClr val="535353"/>
                </a:solidFill>
                <a:latin typeface="Poppins Medium"/>
                <a:ea typeface="Poppins Medium"/>
                <a:cs typeface="Poppins Medium"/>
                <a:sym typeface="Poppins Medium"/>
              </a:defRPr>
            </a:pPr>
            <a:r>
              <a:rPr dirty="0"/>
              <a:t>*  </a:t>
            </a:r>
            <a:r>
              <a:rPr dirty="0">
                <a:solidFill>
                  <a:srgbClr val="1014B0"/>
                </a:solidFill>
                <a:latin typeface="Bookman Old Style"/>
                <a:ea typeface="Bookman Old Style"/>
                <a:cs typeface="Bookman Old Style"/>
                <a:sym typeface="Bookman Old Style"/>
              </a:rPr>
              <a:t>Sand mixing by continuous mixer.</a:t>
            </a:r>
          </a:p>
        </p:txBody>
      </p:sp>
      <p:sp>
        <p:nvSpPr>
          <p:cNvPr id="133" name="Lorem Ipsum is simply dummy text of the printing and typesetting industry. Lorem Ipsum"/>
          <p:cNvSpPr txBox="1"/>
          <p:nvPr/>
        </p:nvSpPr>
        <p:spPr>
          <a:xfrm>
            <a:off x="1150440" y="5627835"/>
            <a:ext cx="11702158" cy="736601"/>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l" defTabSz="808990">
              <a:defRPr sz="3430">
                <a:solidFill>
                  <a:srgbClr val="535353"/>
                </a:solidFill>
                <a:latin typeface="Poppins Medium"/>
                <a:ea typeface="Poppins Medium"/>
                <a:cs typeface="Poppins Medium"/>
                <a:sym typeface="Poppins Medium"/>
              </a:defRPr>
            </a:pPr>
            <a:r>
              <a:rPr dirty="0"/>
              <a:t>*  </a:t>
            </a:r>
            <a:r>
              <a:rPr dirty="0" err="1">
                <a:solidFill>
                  <a:srgbClr val="1014B0"/>
                </a:solidFill>
                <a:latin typeface="Bookman Old Style"/>
                <a:ea typeface="Bookman Old Style"/>
                <a:cs typeface="Bookman Old Style"/>
                <a:sym typeface="Bookman Old Style"/>
              </a:rPr>
              <a:t>Mould</a:t>
            </a:r>
            <a:r>
              <a:rPr dirty="0">
                <a:solidFill>
                  <a:srgbClr val="1014B0"/>
                </a:solidFill>
                <a:latin typeface="Bookman Old Style"/>
                <a:ea typeface="Bookman Old Style"/>
                <a:cs typeface="Bookman Old Style"/>
                <a:sym typeface="Bookman Old Style"/>
              </a:rPr>
              <a:t> compaction with vibratory compaction tables</a:t>
            </a:r>
            <a:r>
              <a:rPr dirty="0">
                <a:latin typeface="Bookman Old Style"/>
                <a:ea typeface="Bookman Old Style"/>
                <a:cs typeface="Bookman Old Style"/>
                <a:sym typeface="Bookman Old Style"/>
              </a:rPr>
              <a:t>.</a:t>
            </a:r>
          </a:p>
        </p:txBody>
      </p:sp>
      <p:sp>
        <p:nvSpPr>
          <p:cNvPr id="134" name="Lorem Ipsum is simply dummy text of the printing and typesetting industry. Lorem Ipsum"/>
          <p:cNvSpPr txBox="1"/>
          <p:nvPr/>
        </p:nvSpPr>
        <p:spPr>
          <a:xfrm>
            <a:off x="1150440" y="6345820"/>
            <a:ext cx="11503451" cy="1108992"/>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marL="333375" indent="-333375" algn="l" defTabSz="784225">
              <a:buSzPct val="100000"/>
              <a:buChar char="*"/>
              <a:defRPr sz="3325">
                <a:solidFill>
                  <a:srgbClr val="535353"/>
                </a:solidFill>
                <a:latin typeface="Poppins Medium"/>
                <a:ea typeface="Poppins Medium"/>
                <a:cs typeface="Poppins Medium"/>
                <a:sym typeface="Poppins Medium"/>
              </a:defRPr>
            </a:pPr>
            <a:r>
              <a:rPr dirty="0"/>
              <a:t> </a:t>
            </a:r>
            <a:r>
              <a:rPr dirty="0">
                <a:solidFill>
                  <a:srgbClr val="1014B0"/>
                </a:solidFill>
                <a:latin typeface="Bookman Old Style"/>
                <a:ea typeface="Bookman Old Style"/>
                <a:cs typeface="Bookman Old Style"/>
                <a:sym typeface="Bookman Old Style"/>
              </a:rPr>
              <a:t>Sand reclamation plant 6MT per hour</a:t>
            </a:r>
          </a:p>
        </p:txBody>
      </p:sp>
      <p:grpSp>
        <p:nvGrpSpPr>
          <p:cNvPr id="138" name="Group"/>
          <p:cNvGrpSpPr/>
          <p:nvPr/>
        </p:nvGrpSpPr>
        <p:grpSpPr>
          <a:xfrm>
            <a:off x="502663" y="8795403"/>
            <a:ext cx="12507639" cy="3859596"/>
            <a:chOff x="0" y="66890"/>
            <a:chExt cx="12507638" cy="3859594"/>
          </a:xfrm>
        </p:grpSpPr>
        <p:sp>
          <p:nvSpPr>
            <p:cNvPr id="135" name="Rounded Rectangle"/>
            <p:cNvSpPr/>
            <p:nvPr/>
          </p:nvSpPr>
          <p:spPr>
            <a:xfrm>
              <a:off x="0" y="1174121"/>
              <a:ext cx="12507638" cy="2752363"/>
            </a:xfrm>
            <a:prstGeom prst="roundRect">
              <a:avLst>
                <a:gd name="adj" fmla="val 6921"/>
              </a:avLst>
            </a:prstGeom>
            <a:solidFill>
              <a:schemeClr val="tx1">
                <a:lumMod val="60000"/>
                <a:lumOff val="40000"/>
              </a:schemeClr>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36" name="Title text information"/>
            <p:cNvSpPr txBox="1"/>
            <p:nvPr/>
          </p:nvSpPr>
          <p:spPr>
            <a:xfrm>
              <a:off x="208395" y="66890"/>
              <a:ext cx="5995194" cy="717119"/>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a:lnSpc>
                  <a:spcPct val="80000"/>
                </a:lnSpc>
                <a:defRPr sz="5200" b="1">
                  <a:solidFill>
                    <a:srgbClr val="34393D"/>
                  </a:solidFill>
                  <a:latin typeface="Bookman Old Style"/>
                  <a:ea typeface="Bookman Old Style"/>
                  <a:cs typeface="Bookman Old Style"/>
                  <a:sym typeface="Bookman Old Style"/>
                </a:defRPr>
              </a:lvl1pPr>
            </a:lstStyle>
            <a:p>
              <a:pPr>
                <a:defRPr>
                  <a:latin typeface="Poppins"/>
                  <a:ea typeface="Poppins"/>
                  <a:cs typeface="Poppins"/>
                  <a:sym typeface="Poppins"/>
                </a:defRPr>
              </a:pPr>
              <a:r>
                <a:rPr dirty="0">
                  <a:solidFill>
                    <a:srgbClr val="1014B0"/>
                  </a:solidFill>
                  <a:latin typeface="Bookman Old Style"/>
                  <a:ea typeface="Bookman Old Style"/>
                  <a:cs typeface="Bookman Old Style"/>
                  <a:sym typeface="Bookman Old Style"/>
                </a:rPr>
                <a:t>Melting</a:t>
              </a:r>
            </a:p>
          </p:txBody>
        </p:sp>
        <p:sp>
          <p:nvSpPr>
            <p:cNvPr id="137" name="Lorem Ipsum is simply dummy text of the printing and typesetting industry. Lorem Ipsum"/>
            <p:cNvSpPr txBox="1"/>
            <p:nvPr/>
          </p:nvSpPr>
          <p:spPr>
            <a:xfrm>
              <a:off x="470667" y="1497190"/>
              <a:ext cx="11212085" cy="1827029"/>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normAutofit/>
            </a:bodyPr>
            <a:lstStyle/>
            <a:p>
              <a:pPr algn="l" defTabSz="726440">
                <a:defRPr sz="3520">
                  <a:solidFill>
                    <a:srgbClr val="535353"/>
                  </a:solidFill>
                  <a:latin typeface="Bookman Old Style"/>
                  <a:ea typeface="Bookman Old Style"/>
                  <a:cs typeface="Bookman Old Style"/>
                  <a:sym typeface="Bookman Old Style"/>
                </a:defRPr>
              </a:pPr>
              <a:r>
                <a:rPr b="1" dirty="0">
                  <a:solidFill>
                    <a:srgbClr val="1014B0"/>
                  </a:solidFill>
                  <a:uFill>
                    <a:solidFill>
                      <a:srgbClr val="000000"/>
                    </a:solidFill>
                  </a:uFill>
                </a:rPr>
                <a:t>Induction melting</a:t>
              </a:r>
              <a:r>
                <a:rPr dirty="0">
                  <a:solidFill>
                    <a:srgbClr val="1014B0"/>
                  </a:solidFill>
                  <a:uFill>
                    <a:solidFill>
                      <a:srgbClr val="000000"/>
                    </a:solidFill>
                  </a:uFill>
                </a:rPr>
                <a:t> – with control instrumentation for melt composition, temperature and weight of charge and liquid metal</a:t>
              </a: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497" y="6364436"/>
            <a:ext cx="8054091" cy="6040568"/>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1" advAuto="0"/>
      <p:bldP spid="131" grpId="2" animBg="1" advAuto="0"/>
      <p:bldP spid="132" grpId="3" animBg="1" advAuto="0"/>
      <p:bldP spid="133" grpId="4" animBg="1" advAuto="0"/>
      <p:bldP spid="134" grpId="5" animBg="1" advAuto="0"/>
      <p:bldP spid="138" grpId="6"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40" name="Slide Number"/>
          <p:cNvSpPr txBox="1">
            <a:spLocks noGrp="1"/>
          </p:cNvSpPr>
          <p:nvPr>
            <p:ph type="sldNum" sz="quarter" idx="2"/>
          </p:nvPr>
        </p:nvSpPr>
        <p:spPr>
          <a:xfrm>
            <a:off x="22891867" y="12065117"/>
            <a:ext cx="204762" cy="381001"/>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a:lstStyle/>
          <a:p>
            <a:fld id="{86CB4B4D-7CA3-9044-876B-883B54F8677D}" type="slidenum">
              <a:rPr/>
              <a:pPr/>
              <a:t>5</a:t>
            </a:fld>
            <a:endParaRPr/>
          </a:p>
        </p:txBody>
      </p:sp>
      <p:grpSp>
        <p:nvGrpSpPr>
          <p:cNvPr id="146" name="Group"/>
          <p:cNvGrpSpPr/>
          <p:nvPr/>
        </p:nvGrpSpPr>
        <p:grpSpPr>
          <a:xfrm>
            <a:off x="921735" y="388010"/>
            <a:ext cx="10170685" cy="4781234"/>
            <a:chOff x="0" y="577472"/>
            <a:chExt cx="10170684" cy="4781232"/>
          </a:xfrm>
        </p:grpSpPr>
        <p:sp>
          <p:nvSpPr>
            <p:cNvPr id="141" name="Some of Our Services"/>
            <p:cNvSpPr txBox="1"/>
            <p:nvPr/>
          </p:nvSpPr>
          <p:spPr>
            <a:xfrm>
              <a:off x="0" y="577472"/>
              <a:ext cx="10170685" cy="4690647"/>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normAutofit/>
            </a:bodyPr>
            <a:lstStyle/>
            <a:p>
              <a:pPr algn="l" defTabSz="775969">
                <a:defRPr sz="9400" b="1">
                  <a:solidFill>
                    <a:srgbClr val="34393D"/>
                  </a:solidFill>
                </a:defRPr>
              </a:pPr>
              <a:r>
                <a:rPr dirty="0">
                  <a:solidFill>
                    <a:srgbClr val="1014B0"/>
                  </a:solidFill>
                </a:rPr>
                <a:t>P</a:t>
              </a:r>
              <a:r>
                <a:rPr sz="6500" cap="all" dirty="0">
                  <a:solidFill>
                    <a:srgbClr val="1014B0"/>
                  </a:solidFill>
                  <a:uFill>
                    <a:solidFill>
                      <a:srgbClr val="000000"/>
                    </a:solidFill>
                  </a:uFill>
                  <a:latin typeface="Bookman Old Style"/>
                  <a:ea typeface="Bookman Old Style"/>
                  <a:cs typeface="Bookman Old Style"/>
                  <a:sym typeface="Bookman Old Style"/>
                </a:rPr>
                <a:t>rocess </a:t>
              </a:r>
              <a:r>
                <a:rPr cap="all" dirty="0">
                  <a:solidFill>
                    <a:srgbClr val="1014B0"/>
                  </a:solidFill>
                  <a:uFill>
                    <a:solidFill>
                      <a:srgbClr val="000000"/>
                    </a:solidFill>
                  </a:uFill>
                  <a:latin typeface="Bookman Old Style"/>
                  <a:ea typeface="Bookman Old Style"/>
                  <a:cs typeface="Bookman Old Style"/>
                  <a:sym typeface="Bookman Old Style"/>
                </a:rPr>
                <a:t>C</a:t>
              </a:r>
              <a:r>
                <a:rPr sz="6500" cap="all" dirty="0">
                  <a:solidFill>
                    <a:srgbClr val="1014B0"/>
                  </a:solidFill>
                  <a:uFill>
                    <a:solidFill>
                      <a:srgbClr val="000000"/>
                    </a:solidFill>
                  </a:uFill>
                  <a:latin typeface="Bookman Old Style"/>
                  <a:ea typeface="Bookman Old Style"/>
                  <a:cs typeface="Bookman Old Style"/>
                  <a:sym typeface="Bookman Old Style"/>
                </a:rPr>
                <a:t>ontrol</a:t>
              </a:r>
              <a:r>
                <a:rPr cap="all" dirty="0">
                  <a:solidFill>
                    <a:srgbClr val="1014B0"/>
                  </a:solidFill>
                  <a:uFill>
                    <a:solidFill>
                      <a:srgbClr val="000000"/>
                    </a:solidFill>
                  </a:uFill>
                  <a:latin typeface="Bookman Old Style"/>
                  <a:ea typeface="Bookman Old Style"/>
                  <a:cs typeface="Bookman Old Style"/>
                  <a:sym typeface="Bookman Old Style"/>
                </a:rPr>
                <a:t> </a:t>
              </a:r>
              <a:r>
                <a:rPr sz="6500" cap="all" dirty="0" err="1">
                  <a:solidFill>
                    <a:srgbClr val="1014B0"/>
                  </a:solidFill>
                  <a:uFill>
                    <a:solidFill>
                      <a:srgbClr val="000000"/>
                    </a:solidFill>
                  </a:uFill>
                  <a:latin typeface="Bookman Old Style"/>
                  <a:ea typeface="Bookman Old Style"/>
                  <a:cs typeface="Bookman Old Style"/>
                  <a:sym typeface="Bookman Old Style"/>
                </a:rPr>
                <a:t>ANd</a:t>
              </a:r>
              <a:r>
                <a:rPr cap="all" dirty="0">
                  <a:solidFill>
                    <a:srgbClr val="1014B0"/>
                  </a:solidFill>
                  <a:uFill>
                    <a:solidFill>
                      <a:srgbClr val="000000"/>
                    </a:solidFill>
                  </a:uFill>
                  <a:latin typeface="Bookman Old Style"/>
                  <a:ea typeface="Bookman Old Style"/>
                  <a:cs typeface="Bookman Old Style"/>
                  <a:sym typeface="Bookman Old Style"/>
                </a:rPr>
                <a:t> </a:t>
              </a:r>
              <a:r>
                <a:rPr dirty="0">
                  <a:solidFill>
                    <a:srgbClr val="1014B0"/>
                  </a:solidFill>
                </a:rPr>
                <a:t>P</a:t>
              </a:r>
              <a:r>
                <a:rPr sz="6500" cap="all" dirty="0">
                  <a:solidFill>
                    <a:srgbClr val="1014B0"/>
                  </a:solidFill>
                  <a:uFill>
                    <a:solidFill>
                      <a:srgbClr val="000000"/>
                    </a:solidFill>
                  </a:uFill>
                  <a:latin typeface="Bookman Old Style"/>
                  <a:ea typeface="Bookman Old Style"/>
                  <a:cs typeface="Bookman Old Style"/>
                  <a:sym typeface="Bookman Old Style"/>
                </a:rPr>
                <a:t>roduction</a:t>
              </a:r>
            </a:p>
            <a:p>
              <a:pPr algn="l" defTabSz="775969">
                <a:defRPr sz="9400" b="1">
                  <a:solidFill>
                    <a:srgbClr val="34393D"/>
                  </a:solidFill>
                </a:defRPr>
              </a:pPr>
              <a:r>
                <a:rPr cap="all" dirty="0" err="1">
                  <a:solidFill>
                    <a:srgbClr val="1014B0"/>
                  </a:solidFill>
                  <a:uFill>
                    <a:solidFill>
                      <a:srgbClr val="000000"/>
                    </a:solidFill>
                  </a:uFill>
                  <a:latin typeface="Bookman Old Style"/>
                  <a:ea typeface="Bookman Old Style"/>
                  <a:cs typeface="Bookman Old Style"/>
                  <a:sym typeface="Bookman Old Style"/>
                </a:rPr>
                <a:t>S</a:t>
              </a:r>
              <a:r>
                <a:rPr sz="6500" cap="all" dirty="0" err="1">
                  <a:solidFill>
                    <a:srgbClr val="1014B0"/>
                  </a:solidFill>
                  <a:uFill>
                    <a:solidFill>
                      <a:srgbClr val="000000"/>
                    </a:solidFill>
                  </a:uFill>
                  <a:latin typeface="Bookman Old Style"/>
                  <a:ea typeface="Bookman Old Style"/>
                  <a:cs typeface="Bookman Old Style"/>
                  <a:sym typeface="Bookman Old Style"/>
                </a:rPr>
                <a:t>Ystems</a:t>
              </a:r>
              <a:endParaRPr sz="6500" cap="all" dirty="0">
                <a:solidFill>
                  <a:srgbClr val="1014B0"/>
                </a:solidFill>
                <a:uFill>
                  <a:solidFill>
                    <a:srgbClr val="000000"/>
                  </a:solidFill>
                </a:uFill>
                <a:latin typeface="Bookman Old Style"/>
                <a:ea typeface="Bookman Old Style"/>
                <a:cs typeface="Bookman Old Style"/>
                <a:sym typeface="Bookman Old Style"/>
              </a:endParaRPr>
            </a:p>
          </p:txBody>
        </p:sp>
        <p:grpSp>
          <p:nvGrpSpPr>
            <p:cNvPr id="145" name="Group"/>
            <p:cNvGrpSpPr/>
            <p:nvPr/>
          </p:nvGrpSpPr>
          <p:grpSpPr>
            <a:xfrm>
              <a:off x="99888" y="4985578"/>
              <a:ext cx="1226231" cy="373127"/>
              <a:chOff x="0" y="0"/>
              <a:chExt cx="1226229" cy="373126"/>
            </a:xfrm>
          </p:grpSpPr>
          <p:sp>
            <p:nvSpPr>
              <p:cNvPr id="142" name="Circle"/>
              <p:cNvSpPr/>
              <p:nvPr/>
            </p:nvSpPr>
            <p:spPr>
              <a:xfrm>
                <a:off x="426551" y="-1"/>
                <a:ext cx="373127" cy="373128"/>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43" name="Circle"/>
              <p:cNvSpPr/>
              <p:nvPr/>
            </p:nvSpPr>
            <p:spPr>
              <a:xfrm>
                <a:off x="1007937" y="77426"/>
                <a:ext cx="218293" cy="218296"/>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sp>
            <p:nvSpPr>
              <p:cNvPr id="144" name="Circle"/>
              <p:cNvSpPr/>
              <p:nvPr/>
            </p:nvSpPr>
            <p:spPr>
              <a:xfrm>
                <a:off x="0" y="77426"/>
                <a:ext cx="218292" cy="218296"/>
              </a:xfrm>
              <a:prstGeom prst="ellipse">
                <a:avLst/>
              </a:prstGeom>
              <a:solidFill>
                <a:srgbClr val="51A7DD"/>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p>
            </p:txBody>
          </p:sp>
        </p:grpSp>
      </p:grpSp>
      <p:grpSp>
        <p:nvGrpSpPr>
          <p:cNvPr id="149" name="Group"/>
          <p:cNvGrpSpPr/>
          <p:nvPr/>
        </p:nvGrpSpPr>
        <p:grpSpPr>
          <a:xfrm>
            <a:off x="11174119" y="862308"/>
            <a:ext cx="12507638" cy="2752363"/>
            <a:chOff x="0" y="0"/>
            <a:chExt cx="12507637" cy="2752362"/>
          </a:xfrm>
          <a:solidFill>
            <a:schemeClr val="tx1">
              <a:lumMod val="40000"/>
              <a:lumOff val="60000"/>
              <a:alpha val="55000"/>
            </a:schemeClr>
          </a:solidFill>
        </p:grpSpPr>
        <p:sp>
          <p:nvSpPr>
            <p:cNvPr id="147" name="Rounded Rectangle"/>
            <p:cNvSpPr/>
            <p:nvPr/>
          </p:nvSpPr>
          <p:spPr>
            <a:xfrm>
              <a:off x="0" y="0"/>
              <a:ext cx="12507638" cy="2752363"/>
            </a:xfrm>
            <a:prstGeom prst="roundRect">
              <a:avLst>
                <a:gd name="adj" fmla="val 6921"/>
              </a:avLst>
            </a:prstGeom>
            <a:grp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solidFill>
                  <a:srgbClr val="1014B0"/>
                </a:solidFill>
                <a:latin typeface="Bookman Old Style" panose="02050604050505020204" pitchFamily="18" charset="0"/>
              </a:endParaRPr>
            </a:p>
          </p:txBody>
        </p:sp>
        <p:sp>
          <p:nvSpPr>
            <p:cNvPr id="148" name="Lorem Ipsum is simply dummy text of the printing and typesetting industry. Lorem Ipsum"/>
            <p:cNvSpPr txBox="1"/>
            <p:nvPr/>
          </p:nvSpPr>
          <p:spPr>
            <a:xfrm>
              <a:off x="470667" y="323068"/>
              <a:ext cx="11715549" cy="2106226"/>
            </a:xfrm>
            <a:prstGeom prst="rect">
              <a:avLst/>
            </a:prstGeom>
            <a:grp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normAutofit lnSpcReduction="10000"/>
            </a:bodyPr>
            <a:lstStyle/>
            <a:p>
              <a:pPr algn="l" defTabSz="709930">
                <a:defRPr sz="3440">
                  <a:solidFill>
                    <a:srgbClr val="535353"/>
                  </a:solidFill>
                  <a:latin typeface="Bookman Old Style"/>
                  <a:ea typeface="Bookman Old Style"/>
                  <a:cs typeface="Bookman Old Style"/>
                  <a:sym typeface="Bookman Old Style"/>
                </a:defRPr>
              </a:pPr>
              <a:r>
                <a:rPr dirty="0">
                  <a:solidFill>
                    <a:srgbClr val="1014B0"/>
                  </a:solidFill>
                  <a:uFill>
                    <a:solidFill>
                      <a:srgbClr val="000000"/>
                    </a:solidFill>
                  </a:uFill>
                  <a:latin typeface="Bookman Old Style" panose="02050604050505020204" pitchFamily="18" charset="0"/>
                </a:rPr>
                <a:t>Thermal Analysis and process control software   – ATAS (</a:t>
              </a:r>
              <a:r>
                <a:rPr sz="2580" dirty="0">
                  <a:solidFill>
                    <a:srgbClr val="1014B0"/>
                  </a:solidFill>
                  <a:uFill>
                    <a:solidFill>
                      <a:srgbClr val="000000"/>
                    </a:solidFill>
                  </a:uFill>
                  <a:latin typeface="Bookman Old Style" panose="02050604050505020204" pitchFamily="18" charset="0"/>
                </a:rPr>
                <a:t>Adaptive Thermal Analysis</a:t>
              </a:r>
              <a:r>
                <a:rPr lang="en-US" sz="2580" dirty="0">
                  <a:solidFill>
                    <a:srgbClr val="1014B0"/>
                  </a:solidFill>
                  <a:uFill>
                    <a:solidFill>
                      <a:srgbClr val="000000"/>
                    </a:solidFill>
                  </a:uFill>
                  <a:latin typeface="Bookman Old Style" panose="02050604050505020204" pitchFamily="18" charset="0"/>
                </a:rPr>
                <a:t> System</a:t>
              </a:r>
              <a:r>
                <a:rPr dirty="0">
                  <a:solidFill>
                    <a:srgbClr val="1014B0"/>
                  </a:solidFill>
                  <a:uFill>
                    <a:solidFill>
                      <a:srgbClr val="000000"/>
                    </a:solidFill>
                  </a:uFill>
                  <a:latin typeface="Bookman Old Style" panose="02050604050505020204" pitchFamily="18" charset="0"/>
                </a:rPr>
                <a:t>), PQDIT (Prime Quality Ductile Iron Technology ) for online assessment and precise control of melt parameters</a:t>
              </a:r>
            </a:p>
          </p:txBody>
        </p:sp>
      </p:grpSp>
      <p:grpSp>
        <p:nvGrpSpPr>
          <p:cNvPr id="152" name="Group"/>
          <p:cNvGrpSpPr/>
          <p:nvPr/>
        </p:nvGrpSpPr>
        <p:grpSpPr>
          <a:xfrm>
            <a:off x="11248742" y="4693907"/>
            <a:ext cx="12507639" cy="2752363"/>
            <a:chOff x="0" y="0"/>
            <a:chExt cx="12507637" cy="2752362"/>
          </a:xfrm>
        </p:grpSpPr>
        <p:sp>
          <p:nvSpPr>
            <p:cNvPr id="150" name="Rounded Rectangle"/>
            <p:cNvSpPr/>
            <p:nvPr/>
          </p:nvSpPr>
          <p:spPr>
            <a:xfrm>
              <a:off x="0" y="0"/>
              <a:ext cx="12507638" cy="2752363"/>
            </a:xfrm>
            <a:prstGeom prst="roundRect">
              <a:avLst>
                <a:gd name="adj" fmla="val 6921"/>
              </a:avLst>
            </a:prstGeom>
            <a:solidFill>
              <a:schemeClr val="tx1">
                <a:lumMod val="60000"/>
                <a:lumOff val="40000"/>
                <a:alpha val="89000"/>
              </a:schemeClr>
            </a:solid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solidFill>
                  <a:srgbClr val="1014B0"/>
                </a:solidFill>
                <a:latin typeface="Bookman Old Style" panose="02050604050505020204" pitchFamily="18" charset="0"/>
              </a:endParaRPr>
            </a:p>
          </p:txBody>
        </p:sp>
        <p:sp>
          <p:nvSpPr>
            <p:cNvPr id="151" name="Lorem Ipsum is simply dummy text of the printing and typesetting industry. Lorem Ipsum"/>
            <p:cNvSpPr txBox="1"/>
            <p:nvPr/>
          </p:nvSpPr>
          <p:spPr>
            <a:xfrm>
              <a:off x="396044" y="848347"/>
              <a:ext cx="11715549" cy="1215498"/>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normAutofit/>
            </a:bodyPr>
            <a:lstStyle>
              <a:lvl1pPr algn="l">
                <a:defRPr sz="4000">
                  <a:solidFill>
                    <a:srgbClr val="535353"/>
                  </a:solidFill>
                  <a:uFill>
                    <a:solidFill>
                      <a:srgbClr val="000000"/>
                    </a:solidFill>
                  </a:uFill>
                  <a:latin typeface="Bookman Old Style"/>
                  <a:ea typeface="Bookman Old Style"/>
                  <a:cs typeface="Bookman Old Style"/>
                  <a:sym typeface="Bookman Old Style"/>
                </a:defRPr>
              </a:lvl1pPr>
            </a:lstStyle>
            <a:p>
              <a:pPr>
                <a:defRPr>
                  <a:uFillTx/>
                </a:defRPr>
              </a:pPr>
              <a:r>
                <a:rPr dirty="0">
                  <a:solidFill>
                    <a:srgbClr val="1014B0"/>
                  </a:solidFill>
                  <a:uFill>
                    <a:solidFill>
                      <a:srgbClr val="000000"/>
                    </a:solidFill>
                  </a:uFill>
                  <a:latin typeface="Bookman Old Style" panose="02050604050505020204" pitchFamily="18" charset="0"/>
                </a:rPr>
                <a:t>Spectrometer (OES) for composition analysis.</a:t>
              </a:r>
            </a:p>
          </p:txBody>
        </p:sp>
      </p:grpSp>
      <p:grpSp>
        <p:nvGrpSpPr>
          <p:cNvPr id="155" name="Group"/>
          <p:cNvGrpSpPr/>
          <p:nvPr/>
        </p:nvGrpSpPr>
        <p:grpSpPr>
          <a:xfrm>
            <a:off x="11248742" y="8685335"/>
            <a:ext cx="12507639" cy="2752363"/>
            <a:chOff x="0" y="0"/>
            <a:chExt cx="12507637" cy="2752362"/>
          </a:xfrm>
          <a:solidFill>
            <a:schemeClr val="tx1">
              <a:lumMod val="40000"/>
              <a:lumOff val="60000"/>
              <a:alpha val="55000"/>
            </a:schemeClr>
          </a:solidFill>
        </p:grpSpPr>
        <p:sp>
          <p:nvSpPr>
            <p:cNvPr id="153" name="Rounded Rectangle"/>
            <p:cNvSpPr/>
            <p:nvPr/>
          </p:nvSpPr>
          <p:spPr>
            <a:xfrm>
              <a:off x="0" y="0"/>
              <a:ext cx="12507638" cy="2752363"/>
            </a:xfrm>
            <a:prstGeom prst="roundRect">
              <a:avLst>
                <a:gd name="adj" fmla="val 6921"/>
              </a:avLst>
            </a:prstGeom>
            <a:grpFill/>
            <a:ln w="12700" cap="flat">
              <a:noFill/>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solidFill>
                  <a:srgbClr val="1014B0"/>
                </a:solidFill>
                <a:latin typeface="Bookman Old Style" panose="02050604050505020204" pitchFamily="18" charset="0"/>
              </a:endParaRPr>
            </a:p>
          </p:txBody>
        </p:sp>
        <p:sp>
          <p:nvSpPr>
            <p:cNvPr id="154" name="Lorem Ipsum is simply dummy text of the printing and typesetting industry. Lorem Ipsum"/>
            <p:cNvSpPr txBox="1"/>
            <p:nvPr/>
          </p:nvSpPr>
          <p:spPr>
            <a:xfrm>
              <a:off x="396044" y="848347"/>
              <a:ext cx="11715549" cy="1215498"/>
            </a:xfrm>
            <a:prstGeom prst="rect">
              <a:avLst/>
            </a:prstGeom>
            <a:grp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normAutofit/>
            </a:bodyPr>
            <a:lstStyle>
              <a:lvl1pPr algn="l" defTabSz="759459">
                <a:defRPr sz="3680">
                  <a:solidFill>
                    <a:srgbClr val="535353"/>
                  </a:solidFill>
                  <a:uFill>
                    <a:solidFill>
                      <a:srgbClr val="000000"/>
                    </a:solidFill>
                  </a:uFill>
                  <a:latin typeface="Bookman Old Style"/>
                  <a:ea typeface="Bookman Old Style"/>
                  <a:cs typeface="Bookman Old Style"/>
                  <a:sym typeface="Bookman Old Style"/>
                </a:defRPr>
              </a:lvl1pPr>
            </a:lstStyle>
            <a:p>
              <a:pPr>
                <a:defRPr>
                  <a:uFillTx/>
                </a:defRPr>
              </a:pPr>
              <a:r>
                <a:rPr>
                  <a:solidFill>
                    <a:srgbClr val="1014B0"/>
                  </a:solidFill>
                  <a:uFill>
                    <a:solidFill>
                      <a:srgbClr val="000000"/>
                    </a:solidFill>
                  </a:uFill>
                  <a:latin typeface="Bookman Old Style" panose="02050604050505020204" pitchFamily="18" charset="0"/>
                </a:rPr>
                <a:t>IronCad and NovaFlow &amp; Solid – 3D part modeling and simulation of mould filling and solidification.</a:t>
              </a:r>
            </a:p>
          </p:txBody>
        </p:sp>
      </p:gr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19368"/>
          <a:stretch/>
        </p:blipFill>
        <p:spPr>
          <a:xfrm>
            <a:off x="550163" y="5321571"/>
            <a:ext cx="9279637" cy="7672411"/>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1" animBg="1" advAuto="0"/>
      <p:bldP spid="152" grpId="2" advAuto="0"/>
      <p:bldP spid="155"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220"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lang="en-US" sz="9400" u="sng" cap="all" dirty="0">
                <a:solidFill>
                  <a:srgbClr val="1014B0"/>
                </a:solidFill>
                <a:latin typeface="Bookman Old Style"/>
                <a:ea typeface="Bookman Old Style"/>
                <a:cs typeface="Bookman Old Style"/>
                <a:sym typeface="Bookman Old Style"/>
              </a:rPr>
              <a:t>C</a:t>
            </a:r>
            <a:r>
              <a:rPr lang="en-US" sz="6500" u="sng" cap="all" dirty="0">
                <a:solidFill>
                  <a:srgbClr val="1014B0"/>
                </a:solidFill>
                <a:latin typeface="Bookman Old Style"/>
                <a:ea typeface="Bookman Old Style"/>
                <a:cs typeface="Bookman Old Style"/>
                <a:sym typeface="Bookman Old Style"/>
              </a:rPr>
              <a:t>ertification - </a:t>
            </a:r>
            <a:r>
              <a:rPr lang="en-US" sz="9400" u="sng" cap="all" dirty="0">
                <a:solidFill>
                  <a:srgbClr val="1014B0"/>
                </a:solidFill>
                <a:latin typeface="Bookman Old Style"/>
                <a:ea typeface="Bookman Old Style"/>
                <a:cs typeface="Bookman Old Style"/>
                <a:sym typeface="Bookman Old Style"/>
              </a:rPr>
              <a:t>Q</a:t>
            </a:r>
            <a:r>
              <a:rPr lang="en-US" sz="6500" u="sng" cap="all" dirty="0">
                <a:solidFill>
                  <a:srgbClr val="1014B0"/>
                </a:solidFill>
                <a:latin typeface="Bookman Old Style"/>
                <a:ea typeface="Bookman Old Style"/>
                <a:cs typeface="Bookman Old Style"/>
                <a:sym typeface="Bookman Old Style"/>
              </a:rPr>
              <a:t>uality Systems</a:t>
            </a:r>
            <a:endParaRPr sz="6500" u="sng" cap="all" dirty="0">
              <a:solidFill>
                <a:srgbClr val="1014B0"/>
              </a:solidFill>
              <a:latin typeface="Bookman Old Style"/>
              <a:ea typeface="Bookman Old Style"/>
              <a:cs typeface="Bookman Old Style"/>
              <a:sym typeface="Bookman Old Style"/>
            </a:endParaRPr>
          </a:p>
        </p:txBody>
      </p:sp>
      <p:sp>
        <p:nvSpPr>
          <p:cNvPr id="231" name="Title text info"/>
          <p:cNvSpPr txBox="1"/>
          <p:nvPr/>
        </p:nvSpPr>
        <p:spPr>
          <a:xfrm>
            <a:off x="22035078" y="2146753"/>
            <a:ext cx="2275728" cy="571501"/>
          </a:xfrm>
          <a:prstGeom prst="rect">
            <a:avLst/>
          </a:prstGeom>
          <a:ln w="25400">
            <a:solidFill>
              <a:schemeClr val="accent1">
                <a:satOff val="-36923"/>
                <a:lumOff val="30882"/>
              </a:schemeClr>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marL="59690" indent="-59690" algn="r"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a:solidFill>
                  <a:srgbClr val="1014B0"/>
                </a:solidFill>
              </a:rPr>
              <a:t>Continued</a:t>
            </a:r>
          </a:p>
        </p:txBody>
      </p:sp>
      <p:sp>
        <p:nvSpPr>
          <p:cNvPr id="232" name="Slide Number"/>
          <p:cNvSpPr txBox="1">
            <a:spLocks noGrp="1"/>
          </p:cNvSpPr>
          <p:nvPr>
            <p:ph type="sldNum" sz="quarter" idx="2"/>
          </p:nvPr>
        </p:nvSpPr>
        <p:spPr>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6</a:t>
            </a:fld>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046" y="5159875"/>
            <a:ext cx="4614468" cy="3396249"/>
          </a:xfrm>
          <a:prstGeom prst="rect">
            <a:avLst/>
          </a:prstGeom>
        </p:spPr>
      </p:pic>
      <p:pic>
        <p:nvPicPr>
          <p:cNvPr id="7" name="Picture 6">
            <a:extLst>
              <a:ext uri="{FF2B5EF4-FFF2-40B4-BE49-F238E27FC236}">
                <a16:creationId xmlns:a16="http://schemas.microsoft.com/office/drawing/2014/main" id="{B877197E-177B-43D3-96F2-86F00F82088D}"/>
              </a:ext>
            </a:extLst>
          </p:cNvPr>
          <p:cNvPicPr>
            <a:picLocks noChangeAspect="1"/>
          </p:cNvPicPr>
          <p:nvPr/>
        </p:nvPicPr>
        <p:blipFill rotWithShape="1">
          <a:blip r:embed="rId3">
            <a:extLst>
              <a:ext uri="{28A0092B-C50C-407E-A947-70E740481C1C}">
                <a14:useLocalDpi xmlns:a14="http://schemas.microsoft.com/office/drawing/2010/main" val="0"/>
              </a:ext>
            </a:extLst>
          </a:blip>
          <a:srcRect r="63820" b="45534"/>
          <a:stretch/>
        </p:blipFill>
        <p:spPr>
          <a:xfrm>
            <a:off x="11326518" y="3060150"/>
            <a:ext cx="7634342" cy="10551950"/>
          </a:xfrm>
          <a:prstGeom prst="rect">
            <a:avLst/>
          </a:prstGeom>
        </p:spPr>
      </p:pic>
    </p:spTree>
    <p:extLst>
      <p:ext uri="{BB962C8B-B14F-4D97-AF65-F5344CB8AC3E}">
        <p14:creationId xmlns:p14="http://schemas.microsoft.com/office/powerpoint/2010/main" val="230166784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ectangle"/>
          <p:cNvSpPr/>
          <p:nvPr/>
        </p:nvSpPr>
        <p:spPr>
          <a:xfrm>
            <a:off x="8123371" y="6868953"/>
            <a:ext cx="8142290" cy="6871198"/>
          </a:xfrm>
          <a:prstGeom prst="rect">
            <a:avLst/>
          </a:prstGeom>
          <a:solidFill>
            <a:srgbClr val="ABADB0"/>
          </a:solidFill>
          <a:ln w="25400">
            <a:solidFill>
              <a:schemeClr val="accent1"/>
            </a:solidFill>
          </a:ln>
          <a:effectLst>
            <a:outerShdw blurRad="25400" rotWithShape="0">
              <a:srgbClr val="000000">
                <a:alpha val="50000"/>
              </a:srgbClr>
            </a:outerShdw>
          </a:effectLst>
        </p:spPr>
        <p:txBody>
          <a:bodyPr lIns="38100" tIns="38100" rIns="38100" bIns="38100" anchor="ctr"/>
          <a:lstStyle/>
          <a:p>
            <a:endParaRPr/>
          </a:p>
        </p:txBody>
      </p:sp>
      <p:sp>
        <p:nvSpPr>
          <p:cNvPr id="158" name="Rectangle"/>
          <p:cNvSpPr/>
          <p:nvPr/>
        </p:nvSpPr>
        <p:spPr>
          <a:xfrm>
            <a:off x="16261555" y="-25419"/>
            <a:ext cx="8142289" cy="6871198"/>
          </a:xfrm>
          <a:prstGeom prst="rect">
            <a:avLst/>
          </a:prstGeom>
          <a:solidFill>
            <a:srgbClr val="ABADB0"/>
          </a:solidFill>
          <a:ln w="25400">
            <a:solidFill>
              <a:schemeClr val="accent1"/>
            </a:solidFill>
          </a:ln>
          <a:effectLst>
            <a:outerShdw blurRad="25400" rotWithShape="0">
              <a:srgbClr val="000000">
                <a:alpha val="50000"/>
              </a:srgbClr>
            </a:outerShdw>
          </a:effectLst>
        </p:spPr>
        <p:txBody>
          <a:bodyPr lIns="38100" tIns="38100" rIns="38100" bIns="38100" anchor="ctr"/>
          <a:lstStyle/>
          <a:p>
            <a:endParaRPr/>
          </a:p>
        </p:txBody>
      </p:sp>
      <p:sp>
        <p:nvSpPr>
          <p:cNvPr id="159" name="Rectangle"/>
          <p:cNvSpPr/>
          <p:nvPr/>
        </p:nvSpPr>
        <p:spPr>
          <a:xfrm>
            <a:off x="0" y="62374"/>
            <a:ext cx="8142290" cy="6871197"/>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60" name="Gallery &amp;…"/>
          <p:cNvSpPr txBox="1"/>
          <p:nvPr/>
        </p:nvSpPr>
        <p:spPr>
          <a:xfrm>
            <a:off x="800171" y="716221"/>
            <a:ext cx="6780784" cy="4962721"/>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l" defTabSz="643889">
              <a:defRPr sz="4992" b="1">
                <a:solidFill>
                  <a:srgbClr val="34393D"/>
                </a:solidFill>
              </a:defRPr>
            </a:pPr>
            <a:r>
              <a:rPr sz="7332" u="sng" cap="all" dirty="0" err="1">
                <a:solidFill>
                  <a:srgbClr val="1014B0"/>
                </a:solidFill>
                <a:latin typeface="Bookman Old Style"/>
                <a:ea typeface="Bookman Old Style"/>
                <a:cs typeface="Bookman Old Style"/>
                <a:sym typeface="Bookman Old Style"/>
              </a:rPr>
              <a:t>P</a:t>
            </a:r>
            <a:r>
              <a:rPr sz="5069" u="sng" cap="all" dirty="0" err="1">
                <a:solidFill>
                  <a:srgbClr val="1014B0"/>
                </a:solidFill>
                <a:latin typeface="Bookman Old Style"/>
                <a:ea typeface="Bookman Old Style"/>
                <a:cs typeface="Bookman Old Style"/>
                <a:sym typeface="Bookman Old Style"/>
              </a:rPr>
              <a:t>Rofessional</a:t>
            </a:r>
            <a:r>
              <a:rPr u="sng" cap="all" dirty="0">
                <a:solidFill>
                  <a:srgbClr val="1014B0"/>
                </a:solidFill>
                <a:latin typeface="Bookman Old Style"/>
                <a:ea typeface="Bookman Old Style"/>
                <a:cs typeface="Bookman Old Style"/>
                <a:sym typeface="Bookman Old Style"/>
              </a:rPr>
              <a:t> </a:t>
            </a:r>
            <a:r>
              <a:rPr sz="7332" u="sng" cap="all" dirty="0" err="1">
                <a:solidFill>
                  <a:srgbClr val="1014B0"/>
                </a:solidFill>
                <a:latin typeface="Bookman Old Style"/>
                <a:ea typeface="Bookman Old Style"/>
                <a:cs typeface="Bookman Old Style"/>
                <a:sym typeface="Bookman Old Style"/>
              </a:rPr>
              <a:t>B</a:t>
            </a:r>
            <a:r>
              <a:rPr u="sng" cap="all" dirty="0" err="1">
                <a:solidFill>
                  <a:srgbClr val="1014B0"/>
                </a:solidFill>
                <a:latin typeface="Bookman Old Style"/>
                <a:ea typeface="Bookman Old Style"/>
                <a:cs typeface="Bookman Old Style"/>
                <a:sym typeface="Bookman Old Style"/>
              </a:rPr>
              <a:t>Odies</a:t>
            </a:r>
            <a:r>
              <a:rPr u="sng" cap="all" dirty="0">
                <a:solidFill>
                  <a:srgbClr val="1014B0"/>
                </a:solidFill>
                <a:latin typeface="Bookman Old Style"/>
                <a:ea typeface="Bookman Old Style"/>
                <a:cs typeface="Bookman Old Style"/>
                <a:sym typeface="Bookman Old Style"/>
              </a:rPr>
              <a:t> - </a:t>
            </a:r>
            <a:r>
              <a:rPr sz="7332" u="sng" cap="all" dirty="0" err="1">
                <a:solidFill>
                  <a:srgbClr val="1014B0"/>
                </a:solidFill>
                <a:latin typeface="Bookman Old Style"/>
                <a:ea typeface="Bookman Old Style"/>
                <a:cs typeface="Bookman Old Style"/>
                <a:sym typeface="Bookman Old Style"/>
              </a:rPr>
              <a:t>M</a:t>
            </a:r>
            <a:r>
              <a:rPr u="sng" cap="all" dirty="0" err="1">
                <a:solidFill>
                  <a:srgbClr val="1014B0"/>
                </a:solidFill>
                <a:latin typeface="Bookman Old Style"/>
                <a:ea typeface="Bookman Old Style"/>
                <a:cs typeface="Bookman Old Style"/>
                <a:sym typeface="Bookman Old Style"/>
              </a:rPr>
              <a:t>Emberships</a:t>
            </a:r>
            <a:r>
              <a:rPr u="sng" cap="all" dirty="0">
                <a:solidFill>
                  <a:srgbClr val="1014B0"/>
                </a:solidFill>
                <a:latin typeface="Bookman Old Style"/>
                <a:ea typeface="Bookman Old Style"/>
                <a:cs typeface="Bookman Old Style"/>
                <a:sym typeface="Bookman Old Style"/>
              </a:rPr>
              <a:t> </a:t>
            </a:r>
            <a:r>
              <a:rPr u="sng" cap="all" dirty="0" err="1">
                <a:solidFill>
                  <a:srgbClr val="1014B0"/>
                </a:solidFill>
                <a:latin typeface="Bookman Old Style"/>
                <a:ea typeface="Bookman Old Style"/>
                <a:cs typeface="Bookman Old Style"/>
                <a:sym typeface="Bookman Old Style"/>
              </a:rPr>
              <a:t>ANd</a:t>
            </a:r>
            <a:r>
              <a:rPr u="sng" cap="all" dirty="0">
                <a:solidFill>
                  <a:srgbClr val="1014B0"/>
                </a:solidFill>
                <a:latin typeface="Bookman Old Style"/>
                <a:ea typeface="Bookman Old Style"/>
                <a:cs typeface="Bookman Old Style"/>
                <a:sym typeface="Bookman Old Style"/>
              </a:rPr>
              <a:t> </a:t>
            </a:r>
            <a:r>
              <a:rPr sz="7332" u="sng" cap="all" dirty="0" err="1">
                <a:solidFill>
                  <a:srgbClr val="1014B0"/>
                </a:solidFill>
                <a:latin typeface="Bookman Old Style"/>
                <a:ea typeface="Bookman Old Style"/>
                <a:cs typeface="Bookman Old Style"/>
                <a:sym typeface="Bookman Old Style"/>
              </a:rPr>
              <a:t>A</a:t>
            </a:r>
            <a:r>
              <a:rPr u="sng" cap="all" dirty="0" err="1">
                <a:solidFill>
                  <a:srgbClr val="1014B0"/>
                </a:solidFill>
                <a:latin typeface="Bookman Old Style"/>
                <a:ea typeface="Bookman Old Style"/>
                <a:cs typeface="Bookman Old Style"/>
                <a:sym typeface="Bookman Old Style"/>
              </a:rPr>
              <a:t>Ffiliations</a:t>
            </a:r>
            <a:endParaRPr u="sng" cap="all" dirty="0">
              <a:solidFill>
                <a:srgbClr val="1014B0"/>
              </a:solidFill>
              <a:latin typeface="Bookman Old Style"/>
              <a:ea typeface="Bookman Old Style"/>
              <a:cs typeface="Bookman Old Style"/>
              <a:sym typeface="Bookman Old Style"/>
            </a:endParaRPr>
          </a:p>
        </p:txBody>
      </p:sp>
      <p:grpSp>
        <p:nvGrpSpPr>
          <p:cNvPr id="164" name="Group"/>
          <p:cNvGrpSpPr/>
          <p:nvPr/>
        </p:nvGrpSpPr>
        <p:grpSpPr>
          <a:xfrm>
            <a:off x="8120856" y="0"/>
            <a:ext cx="8142289" cy="6871197"/>
            <a:chOff x="0" y="0"/>
            <a:chExt cx="8142288" cy="6871196"/>
          </a:xfrm>
        </p:grpSpPr>
        <p:sp>
          <p:nvSpPr>
            <p:cNvPr id="161" name="Rectangle"/>
            <p:cNvSpPr/>
            <p:nvPr/>
          </p:nvSpPr>
          <p:spPr>
            <a:xfrm>
              <a:off x="0" y="0"/>
              <a:ext cx="8142289" cy="6871197"/>
            </a:xfrm>
            <a:prstGeom prst="rect">
              <a:avLst/>
            </a:prstGeom>
            <a:solidFill>
              <a:srgbClr val="FFFFFF"/>
            </a:solidFill>
            <a:ln w="12700" cap="flat">
              <a:noFill/>
              <a:miter lim="400000"/>
            </a:ln>
            <a:effectLst/>
          </p:spPr>
          <p:txBody>
            <a:bodyPr wrap="square" lIns="38100" tIns="38100" rIns="38100" bIns="38100" numCol="1" anchor="ctr">
              <a:noAutofit/>
            </a:bodyPr>
            <a:lstStyle/>
            <a:p>
              <a:pPr algn="ctr">
                <a:defRPr sz="3200">
                  <a:solidFill>
                    <a:srgbClr val="FFFFFF"/>
                  </a:solidFill>
                  <a:latin typeface="Helvetica Light"/>
                  <a:ea typeface="Helvetica Light"/>
                  <a:cs typeface="Helvetica Light"/>
                  <a:sym typeface="Helvetica Light"/>
                </a:defRPr>
              </a:pPr>
              <a:endParaRPr/>
            </a:p>
          </p:txBody>
        </p:sp>
        <p:sp>
          <p:nvSpPr>
            <p:cNvPr id="162" name="Title text info"/>
            <p:cNvSpPr txBox="1"/>
            <p:nvPr/>
          </p:nvSpPr>
          <p:spPr>
            <a:xfrm>
              <a:off x="543001" y="3497973"/>
              <a:ext cx="7289918" cy="1219201"/>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a:lnSpc>
                  <a:spcPct val="80000"/>
                </a:lnSpc>
                <a:defRPr sz="4200" b="1">
                  <a:solidFill>
                    <a:srgbClr val="34393D"/>
                  </a:solidFill>
                </a:defRPr>
              </a:lvl1pPr>
            </a:lstStyle>
            <a:p>
              <a:r>
                <a:t>Institute of Indian Foundrymen (IIF)</a:t>
              </a:r>
            </a:p>
          </p:txBody>
        </p:sp>
        <p:pic>
          <p:nvPicPr>
            <p:cNvPr id="163" name="Untitled.png" descr="Untitled.png"/>
            <p:cNvPicPr>
              <a:picLocks noChangeAspect="1"/>
            </p:cNvPicPr>
            <p:nvPr/>
          </p:nvPicPr>
          <p:blipFill>
            <a:blip r:embed="rId2">
              <a:extLst/>
            </a:blip>
            <a:stretch>
              <a:fillRect/>
            </a:stretch>
          </p:blipFill>
          <p:spPr>
            <a:xfrm>
              <a:off x="3753643" y="199052"/>
              <a:ext cx="1177926" cy="2732786"/>
            </a:xfrm>
            <a:prstGeom prst="rect">
              <a:avLst/>
            </a:prstGeom>
            <a:ln w="12700" cap="flat">
              <a:noFill/>
              <a:miter lim="400000"/>
            </a:ln>
            <a:effectLst/>
          </p:spPr>
        </p:pic>
      </p:grpSp>
      <p:sp>
        <p:nvSpPr>
          <p:cNvPr id="165" name="Title text info"/>
          <p:cNvSpPr txBox="1"/>
          <p:nvPr/>
        </p:nvSpPr>
        <p:spPr>
          <a:xfrm>
            <a:off x="17036676" y="3497973"/>
            <a:ext cx="7289918" cy="1219201"/>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lnSpc>
                <a:spcPct val="80000"/>
              </a:lnSpc>
              <a:defRPr sz="4200" b="1">
                <a:solidFill>
                  <a:srgbClr val="34393D"/>
                </a:solidFill>
              </a:defRPr>
            </a:lvl1pPr>
          </a:lstStyle>
          <a:p>
            <a:r>
              <a:t>American Foundry Society (AFS)</a:t>
            </a:r>
          </a:p>
        </p:txBody>
      </p:sp>
      <p:pic>
        <p:nvPicPr>
          <p:cNvPr id="166" name="afs.png" descr="afs.png"/>
          <p:cNvPicPr>
            <a:picLocks noChangeAspect="1"/>
          </p:cNvPicPr>
          <p:nvPr/>
        </p:nvPicPr>
        <p:blipFill>
          <a:blip r:embed="rId3">
            <a:extLst/>
          </a:blip>
          <a:stretch>
            <a:fillRect/>
          </a:stretch>
        </p:blipFill>
        <p:spPr>
          <a:xfrm>
            <a:off x="20046635" y="1224742"/>
            <a:ext cx="1270001" cy="1473201"/>
          </a:xfrm>
          <a:prstGeom prst="rect">
            <a:avLst/>
          </a:prstGeom>
          <a:ln w="12700">
            <a:miter lim="400000"/>
          </a:ln>
        </p:spPr>
      </p:pic>
      <p:sp>
        <p:nvSpPr>
          <p:cNvPr id="167" name="Title text info"/>
          <p:cNvSpPr txBox="1"/>
          <p:nvPr/>
        </p:nvSpPr>
        <p:spPr>
          <a:xfrm>
            <a:off x="545604" y="11084225"/>
            <a:ext cx="7289918" cy="711201"/>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lnSpc>
                <a:spcPct val="80000"/>
              </a:lnSpc>
              <a:defRPr sz="4200" b="1">
                <a:solidFill>
                  <a:srgbClr val="34393D"/>
                </a:solidFill>
              </a:defRPr>
            </a:lvl1pPr>
          </a:lstStyle>
          <a:p>
            <a:r>
              <a:t>Ductile Iron Society (DIS)</a:t>
            </a:r>
          </a:p>
        </p:txBody>
      </p:sp>
      <p:pic>
        <p:nvPicPr>
          <p:cNvPr id="168" name="dis.png" descr="dis.png"/>
          <p:cNvPicPr>
            <a:picLocks noChangeAspect="1"/>
          </p:cNvPicPr>
          <p:nvPr/>
        </p:nvPicPr>
        <p:blipFill>
          <a:blip r:embed="rId4">
            <a:extLst/>
          </a:blip>
          <a:stretch>
            <a:fillRect/>
          </a:stretch>
        </p:blipFill>
        <p:spPr>
          <a:xfrm>
            <a:off x="2732761" y="9433333"/>
            <a:ext cx="2676766" cy="1043940"/>
          </a:xfrm>
          <a:prstGeom prst="rect">
            <a:avLst/>
          </a:prstGeom>
          <a:ln w="12700">
            <a:miter lim="400000"/>
          </a:ln>
        </p:spPr>
      </p:pic>
      <p:sp>
        <p:nvSpPr>
          <p:cNvPr id="171" name="Title text info"/>
          <p:cNvSpPr txBox="1"/>
          <p:nvPr/>
        </p:nvSpPr>
        <p:spPr>
          <a:xfrm>
            <a:off x="17036676" y="10830225"/>
            <a:ext cx="7289918" cy="1219201"/>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lnSpc>
                <a:spcPct val="80000"/>
              </a:lnSpc>
              <a:defRPr sz="4200" b="1">
                <a:solidFill>
                  <a:srgbClr val="34393D"/>
                </a:solidFill>
              </a:defRPr>
            </a:lvl1pPr>
          </a:lstStyle>
          <a:p>
            <a:r>
              <a:t>Indian Institute of Technology, Chennai – ICSR</a:t>
            </a:r>
          </a:p>
        </p:txBody>
      </p:sp>
      <p:pic>
        <p:nvPicPr>
          <p:cNvPr id="172" name="iitm.png" descr="iitm.png"/>
          <p:cNvPicPr>
            <a:picLocks noChangeAspect="1"/>
          </p:cNvPicPr>
          <p:nvPr/>
        </p:nvPicPr>
        <p:blipFill>
          <a:blip r:embed="rId5">
            <a:extLst/>
          </a:blip>
          <a:stretch>
            <a:fillRect/>
          </a:stretch>
        </p:blipFill>
        <p:spPr>
          <a:xfrm>
            <a:off x="19725787" y="8283810"/>
            <a:ext cx="1911696" cy="1911696"/>
          </a:xfrm>
          <a:prstGeom prst="rect">
            <a:avLst/>
          </a:prstGeom>
          <a:ln w="12700">
            <a:miter lim="400000"/>
          </a:ln>
        </p:spPr>
      </p:pic>
      <p:sp>
        <p:nvSpPr>
          <p:cNvPr id="173" name="Slide Number"/>
          <p:cNvSpPr txBox="1">
            <a:spLocks noGrp="1"/>
          </p:cNvSpPr>
          <p:nvPr>
            <p:ph type="sldNum" sz="quarter" idx="2"/>
          </p:nvPr>
        </p:nvSpPr>
        <p:spPr>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75" name="Rectangle"/>
          <p:cNvSpPr/>
          <p:nvPr/>
        </p:nvSpPr>
        <p:spPr>
          <a:xfrm>
            <a:off x="-1" y="0"/>
            <a:ext cx="24384001" cy="2730954"/>
          </a:xfrm>
          <a:prstGeom prst="rect">
            <a:avLst/>
          </a:prstGeom>
          <a:solidFill>
            <a:srgbClr val="82CBF1"/>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76" name="Gallery &amp;…"/>
          <p:cNvSpPr txBox="1"/>
          <p:nvPr/>
        </p:nvSpPr>
        <p:spPr>
          <a:xfrm>
            <a:off x="-2" y="-2582"/>
            <a:ext cx="24384002" cy="2939253"/>
          </a:xfrm>
          <a:prstGeom prst="rect">
            <a:avLst/>
          </a:prstGeom>
          <a:solidFill>
            <a:srgbClr val="FFC000"/>
          </a:solidFill>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T</a:t>
            </a:r>
            <a:r>
              <a:rPr u="sng" cap="all" dirty="0">
                <a:solidFill>
                  <a:srgbClr val="1014B0"/>
                </a:solidFill>
                <a:latin typeface="Bookman Old Style"/>
                <a:ea typeface="Bookman Old Style"/>
                <a:cs typeface="Bookman Old Style"/>
                <a:sym typeface="Bookman Old Style"/>
              </a:rPr>
              <a:t>ypical </a:t>
            </a:r>
            <a:r>
              <a:rPr sz="9400" u="sng" cap="all" dirty="0">
                <a:solidFill>
                  <a:srgbClr val="1014B0"/>
                </a:solidFill>
                <a:latin typeface="Bookman Old Style"/>
                <a:ea typeface="Bookman Old Style"/>
                <a:cs typeface="Bookman Old Style"/>
                <a:sym typeface="Bookman Old Style"/>
              </a:rPr>
              <a:t>C</a:t>
            </a:r>
            <a:r>
              <a:rPr u="sng" cap="all" dirty="0">
                <a:solidFill>
                  <a:srgbClr val="1014B0"/>
                </a:solidFill>
                <a:latin typeface="Bookman Old Style"/>
                <a:ea typeface="Bookman Old Style"/>
                <a:cs typeface="Bookman Old Style"/>
                <a:sym typeface="Bookman Old Style"/>
              </a:rPr>
              <a:t>asting </a:t>
            </a:r>
            <a:r>
              <a:rPr sz="9400" u="sng" cap="all" dirty="0">
                <a:solidFill>
                  <a:srgbClr val="1014B0"/>
                </a:solidFill>
                <a:latin typeface="Bookman Old Style"/>
                <a:ea typeface="Bookman Old Style"/>
                <a:cs typeface="Bookman Old Style"/>
                <a:sym typeface="Bookman Old Style"/>
              </a:rPr>
              <a:t>A</a:t>
            </a:r>
            <a:r>
              <a:rPr u="sng" cap="all" dirty="0">
                <a:solidFill>
                  <a:srgbClr val="1014B0"/>
                </a:solidFill>
                <a:latin typeface="Bookman Old Style"/>
                <a:ea typeface="Bookman Old Style"/>
                <a:cs typeface="Bookman Old Style"/>
                <a:sym typeface="Bookman Old Style"/>
              </a:rPr>
              <a:t>PPliCations</a:t>
            </a:r>
          </a:p>
        </p:txBody>
      </p:sp>
      <p:sp>
        <p:nvSpPr>
          <p:cNvPr id="177" name="Rectangle"/>
          <p:cNvSpPr/>
          <p:nvPr/>
        </p:nvSpPr>
        <p:spPr>
          <a:xfrm>
            <a:off x="23017" y="2936671"/>
            <a:ext cx="8142290" cy="10786115"/>
          </a:xfrm>
          <a:prstGeom prst="rect">
            <a:avLst/>
          </a:prstGeom>
          <a:solidFill>
            <a:srgbClr val="FFC000"/>
          </a:solidFill>
          <a:ln w="25400">
            <a:solidFill>
              <a:schemeClr val="accent1"/>
            </a:solidFill>
          </a:ln>
          <a:effectLst>
            <a:outerShdw blurRad="25400" rotWithShape="0">
              <a:srgbClr val="000000">
                <a:alpha val="50000"/>
              </a:srgbClr>
            </a:outerShdw>
          </a:effectLst>
        </p:spPr>
        <p:txBody>
          <a:bodyPr lIns="38100" tIns="38100" rIns="38100" bIns="38100" anchor="ctr"/>
          <a:lstStyle/>
          <a:p>
            <a:pPr>
              <a:defRPr>
                <a:solidFill>
                  <a:srgbClr val="DDDDDD"/>
                </a:solidFill>
              </a:defRPr>
            </a:pPr>
            <a:endParaRPr>
              <a:solidFill>
                <a:srgbClr val="1014B0"/>
              </a:solidFill>
            </a:endParaRPr>
          </a:p>
        </p:txBody>
      </p:sp>
      <p:sp>
        <p:nvSpPr>
          <p:cNvPr id="178" name="Title text info"/>
          <p:cNvSpPr txBox="1"/>
          <p:nvPr/>
        </p:nvSpPr>
        <p:spPr>
          <a:xfrm>
            <a:off x="449203" y="4600927"/>
            <a:ext cx="7289918" cy="1628138"/>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a:lnSpc>
                <a:spcPct val="80000"/>
              </a:lnSpc>
              <a:defRPr sz="4200">
                <a:solidFill>
                  <a:srgbClr val="535353"/>
                </a:solidFill>
                <a:uFill>
                  <a:solidFill>
                    <a:srgbClr val="000000"/>
                  </a:solidFill>
                </a:uFill>
              </a:defRPr>
            </a:lvl1pPr>
          </a:lstStyle>
          <a:p>
            <a:pPr>
              <a:defRPr>
                <a:uFillTx/>
              </a:defRPr>
            </a:pPr>
            <a:r>
              <a:rPr dirty="0">
                <a:solidFill>
                  <a:srgbClr val="1014B0"/>
                </a:solidFill>
                <a:uFill>
                  <a:solidFill>
                    <a:srgbClr val="000000"/>
                  </a:solidFill>
                </a:uFill>
                <a:latin typeface="Bookman Old Style" panose="02050604050505020204" pitchFamily="18" charset="0"/>
              </a:rPr>
              <a:t>Machine tool bed castings, headstocks, saddles,</a:t>
            </a:r>
            <a:r>
              <a:rPr lang="en-IN" dirty="0">
                <a:solidFill>
                  <a:srgbClr val="1014B0"/>
                </a:solidFill>
                <a:uFill>
                  <a:solidFill>
                    <a:srgbClr val="000000"/>
                  </a:solidFill>
                </a:uFill>
                <a:latin typeface="Bookman Old Style" panose="02050604050505020204" pitchFamily="18" charset="0"/>
              </a:rPr>
              <a:t>rotary tables</a:t>
            </a:r>
            <a:r>
              <a:rPr dirty="0">
                <a:solidFill>
                  <a:srgbClr val="1014B0"/>
                </a:solidFill>
                <a:uFill>
                  <a:solidFill>
                    <a:srgbClr val="000000"/>
                  </a:solidFill>
                </a:uFill>
                <a:latin typeface="Bookman Old Style" panose="02050604050505020204" pitchFamily="18" charset="0"/>
              </a:rPr>
              <a:t> and related parts</a:t>
            </a:r>
          </a:p>
        </p:txBody>
      </p:sp>
      <p:sp>
        <p:nvSpPr>
          <p:cNvPr id="179" name="Title text info"/>
          <p:cNvSpPr txBox="1"/>
          <p:nvPr/>
        </p:nvSpPr>
        <p:spPr>
          <a:xfrm>
            <a:off x="449203" y="7951919"/>
            <a:ext cx="7289918" cy="594009"/>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a:lnSpc>
                <a:spcPct val="80000"/>
              </a:lnSpc>
              <a:defRPr sz="4200">
                <a:solidFill>
                  <a:srgbClr val="535353"/>
                </a:solidFill>
                <a:uFill>
                  <a:solidFill>
                    <a:srgbClr val="000000"/>
                  </a:solidFill>
                </a:uFill>
              </a:defRPr>
            </a:lvl1pPr>
          </a:lstStyle>
          <a:p>
            <a:pPr>
              <a:defRPr>
                <a:uFillTx/>
              </a:defRPr>
            </a:pPr>
            <a:r>
              <a:rPr dirty="0">
                <a:solidFill>
                  <a:srgbClr val="1014B0"/>
                </a:solidFill>
                <a:uFill>
                  <a:solidFill>
                    <a:srgbClr val="000000"/>
                  </a:solidFill>
                </a:uFill>
                <a:latin typeface="Bookman Old Style" panose="02050604050505020204" pitchFamily="18" charset="0"/>
              </a:rPr>
              <a:t>Jig</a:t>
            </a:r>
            <a:r>
              <a:rPr lang="en-IN" dirty="0">
                <a:solidFill>
                  <a:srgbClr val="1014B0"/>
                </a:solidFill>
                <a:uFill>
                  <a:solidFill>
                    <a:srgbClr val="000000"/>
                  </a:solidFill>
                </a:uFill>
                <a:latin typeface="Bookman Old Style" panose="02050604050505020204" pitchFamily="18" charset="0"/>
              </a:rPr>
              <a:t>s</a:t>
            </a:r>
            <a:r>
              <a:rPr dirty="0">
                <a:solidFill>
                  <a:srgbClr val="1014B0"/>
                </a:solidFill>
                <a:uFill>
                  <a:solidFill>
                    <a:srgbClr val="000000"/>
                  </a:solidFill>
                </a:uFill>
                <a:latin typeface="Bookman Old Style" panose="02050604050505020204" pitchFamily="18" charset="0"/>
              </a:rPr>
              <a:t> and Fixture</a:t>
            </a:r>
            <a:r>
              <a:rPr lang="en-IN" dirty="0">
                <a:solidFill>
                  <a:srgbClr val="1014B0"/>
                </a:solidFill>
                <a:uFill>
                  <a:solidFill>
                    <a:srgbClr val="000000"/>
                  </a:solidFill>
                </a:uFill>
                <a:latin typeface="Bookman Old Style" panose="02050604050505020204" pitchFamily="18" charset="0"/>
              </a:rPr>
              <a:t>s</a:t>
            </a:r>
            <a:r>
              <a:rPr dirty="0">
                <a:solidFill>
                  <a:srgbClr val="1014B0"/>
                </a:solidFill>
                <a:uFill>
                  <a:solidFill>
                    <a:srgbClr val="000000"/>
                  </a:solidFill>
                </a:uFill>
                <a:latin typeface="Bookman Old Style" panose="02050604050505020204" pitchFamily="18" charset="0"/>
              </a:rPr>
              <a:t> castings</a:t>
            </a:r>
          </a:p>
        </p:txBody>
      </p:sp>
      <p:sp>
        <p:nvSpPr>
          <p:cNvPr id="180" name="Title text info"/>
          <p:cNvSpPr txBox="1"/>
          <p:nvPr/>
        </p:nvSpPr>
        <p:spPr>
          <a:xfrm>
            <a:off x="449203" y="10546423"/>
            <a:ext cx="7289918" cy="1111073"/>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a:lnSpc>
                <a:spcPct val="80000"/>
              </a:lnSpc>
              <a:defRPr sz="4200">
                <a:solidFill>
                  <a:srgbClr val="535353"/>
                </a:solidFill>
                <a:uFill>
                  <a:solidFill>
                    <a:srgbClr val="000000"/>
                  </a:solidFill>
                </a:uFill>
              </a:defRPr>
            </a:lvl1pPr>
          </a:lstStyle>
          <a:p>
            <a:pPr>
              <a:defRPr>
                <a:uFillTx/>
              </a:defRPr>
            </a:pPr>
            <a:r>
              <a:rPr dirty="0">
                <a:solidFill>
                  <a:srgbClr val="1014B0"/>
                </a:solidFill>
                <a:uFill>
                  <a:solidFill>
                    <a:srgbClr val="000000"/>
                  </a:solidFill>
                </a:uFill>
                <a:latin typeface="Bookman Old Style" panose="02050604050505020204" pitchFamily="18" charset="0"/>
              </a:rPr>
              <a:t>Castings for special purpose machines</a:t>
            </a:r>
          </a:p>
        </p:txBody>
      </p:sp>
      <p:sp>
        <p:nvSpPr>
          <p:cNvPr id="181" name="Title text info"/>
          <p:cNvSpPr txBox="1"/>
          <p:nvPr/>
        </p:nvSpPr>
        <p:spPr>
          <a:xfrm>
            <a:off x="8547041" y="4423819"/>
            <a:ext cx="7289918" cy="1628138"/>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a:lnSpc>
                <a:spcPct val="80000"/>
              </a:lnSpc>
              <a:defRPr sz="4200">
                <a:solidFill>
                  <a:srgbClr val="535353"/>
                </a:solidFill>
                <a:uFill>
                  <a:solidFill>
                    <a:srgbClr val="000000"/>
                  </a:solidFill>
                </a:uFill>
              </a:defRPr>
            </a:lvl1pPr>
          </a:lstStyle>
          <a:p>
            <a:pPr>
              <a:defRPr>
                <a:uFillTx/>
              </a:defRPr>
            </a:pPr>
            <a:r>
              <a:rPr dirty="0">
                <a:solidFill>
                  <a:srgbClr val="1014B0"/>
                </a:solidFill>
                <a:uFill>
                  <a:solidFill>
                    <a:srgbClr val="000000"/>
                  </a:solidFill>
                </a:uFill>
                <a:latin typeface="Bookman Old Style" panose="02050604050505020204" pitchFamily="18" charset="0"/>
              </a:rPr>
              <a:t>Printing machine parts including impression cylinders</a:t>
            </a:r>
          </a:p>
        </p:txBody>
      </p:sp>
      <p:sp>
        <p:nvSpPr>
          <p:cNvPr id="182" name="Title text info"/>
          <p:cNvSpPr txBox="1"/>
          <p:nvPr/>
        </p:nvSpPr>
        <p:spPr>
          <a:xfrm>
            <a:off x="8547041" y="7281820"/>
            <a:ext cx="7289918" cy="2145203"/>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a:lnSpc>
                <a:spcPct val="80000"/>
              </a:lnSpc>
              <a:defRPr sz="4200">
                <a:solidFill>
                  <a:srgbClr val="535353"/>
                </a:solidFill>
                <a:uFill>
                  <a:solidFill>
                    <a:srgbClr val="000000"/>
                  </a:solidFill>
                </a:uFill>
              </a:defRPr>
            </a:lvl1pPr>
          </a:lstStyle>
          <a:p>
            <a:pPr>
              <a:defRPr>
                <a:uFillTx/>
              </a:defRPr>
            </a:pPr>
            <a:r>
              <a:rPr dirty="0">
                <a:solidFill>
                  <a:srgbClr val="1014B0"/>
                </a:solidFill>
                <a:uFill>
                  <a:solidFill>
                    <a:srgbClr val="000000"/>
                  </a:solidFill>
                </a:uFill>
                <a:latin typeface="Bookman Old Style" panose="02050604050505020204" pitchFamily="18" charset="0"/>
              </a:rPr>
              <a:t>Construction equipment castings including cement pump parts and vibratory compactors</a:t>
            </a:r>
          </a:p>
        </p:txBody>
      </p:sp>
      <p:sp>
        <p:nvSpPr>
          <p:cNvPr id="183" name="Title text info"/>
          <p:cNvSpPr txBox="1"/>
          <p:nvPr/>
        </p:nvSpPr>
        <p:spPr>
          <a:xfrm>
            <a:off x="8547041" y="10546423"/>
            <a:ext cx="7289918" cy="1111073"/>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a:lnSpc>
                <a:spcPct val="80000"/>
              </a:lnSpc>
              <a:defRPr sz="4200">
                <a:solidFill>
                  <a:srgbClr val="535353"/>
                </a:solidFill>
                <a:uFill>
                  <a:solidFill>
                    <a:srgbClr val="000000"/>
                  </a:solidFill>
                </a:uFill>
              </a:defRPr>
            </a:lvl1pPr>
          </a:lstStyle>
          <a:p>
            <a:pPr>
              <a:defRPr>
                <a:uFillTx/>
              </a:defRPr>
            </a:pPr>
            <a:r>
              <a:rPr dirty="0">
                <a:solidFill>
                  <a:srgbClr val="1014B0"/>
                </a:solidFill>
                <a:uFill>
                  <a:solidFill>
                    <a:srgbClr val="000000"/>
                  </a:solidFill>
                </a:uFill>
                <a:latin typeface="Bookman Old Style" panose="02050604050505020204" pitchFamily="18" charset="0"/>
              </a:rPr>
              <a:t>Castings for Pumps and Valves</a:t>
            </a:r>
          </a:p>
        </p:txBody>
      </p:sp>
      <p:sp>
        <p:nvSpPr>
          <p:cNvPr id="184" name="Rectangle"/>
          <p:cNvSpPr/>
          <p:nvPr/>
        </p:nvSpPr>
        <p:spPr>
          <a:xfrm>
            <a:off x="16241711" y="2936671"/>
            <a:ext cx="8142289" cy="10777907"/>
          </a:xfrm>
          <a:prstGeom prst="rect">
            <a:avLst/>
          </a:prstGeom>
          <a:solidFill>
            <a:srgbClr val="FFC000"/>
          </a:solidFill>
          <a:ln w="25400">
            <a:solidFill>
              <a:schemeClr val="accent1"/>
            </a:solidFill>
          </a:ln>
          <a:effectLst>
            <a:outerShdw blurRad="25400" rotWithShape="0">
              <a:srgbClr val="000000">
                <a:alpha val="50000"/>
              </a:srgbClr>
            </a:outerShdw>
          </a:effectLst>
        </p:spPr>
        <p:txBody>
          <a:bodyPr lIns="38100" tIns="38100" rIns="38100" bIns="38100" anchor="ctr"/>
          <a:lstStyle/>
          <a:p>
            <a:pPr>
              <a:defRPr>
                <a:solidFill>
                  <a:srgbClr val="A7A7A7"/>
                </a:solidFill>
              </a:defRPr>
            </a:pPr>
            <a:endParaRPr/>
          </a:p>
        </p:txBody>
      </p:sp>
      <p:sp>
        <p:nvSpPr>
          <p:cNvPr id="185" name="Title text info"/>
          <p:cNvSpPr txBox="1"/>
          <p:nvPr/>
        </p:nvSpPr>
        <p:spPr>
          <a:xfrm>
            <a:off x="16623446" y="3999074"/>
            <a:ext cx="7518431" cy="2662267"/>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a:lnSpc>
                <a:spcPct val="80000"/>
              </a:lnSpc>
              <a:defRPr sz="4200">
                <a:solidFill>
                  <a:srgbClr val="535353"/>
                </a:solidFill>
                <a:uFill>
                  <a:solidFill>
                    <a:srgbClr val="000000"/>
                  </a:solidFill>
                </a:uFill>
              </a:defRPr>
            </a:lvl1pPr>
          </a:lstStyle>
          <a:p>
            <a:pPr>
              <a:defRPr>
                <a:uFillTx/>
              </a:defRPr>
            </a:pPr>
            <a:r>
              <a:rPr dirty="0" err="1">
                <a:solidFill>
                  <a:srgbClr val="1014B0"/>
                </a:solidFill>
                <a:uFill>
                  <a:solidFill>
                    <a:srgbClr val="000000"/>
                  </a:solidFill>
                </a:uFill>
                <a:latin typeface="Bookman Old Style" panose="02050604050505020204" pitchFamily="18" charset="0"/>
              </a:rPr>
              <a:t>SiMo</a:t>
            </a:r>
            <a:r>
              <a:rPr dirty="0">
                <a:solidFill>
                  <a:srgbClr val="1014B0"/>
                </a:solidFill>
                <a:uFill>
                  <a:solidFill>
                    <a:srgbClr val="000000"/>
                  </a:solidFill>
                </a:uFill>
                <a:latin typeface="Bookman Old Style" panose="02050604050505020204" pitchFamily="18" charset="0"/>
              </a:rPr>
              <a:t> Grate bar castings for high temperature service and furnace castings for stokers - for renewable energy production</a:t>
            </a:r>
          </a:p>
        </p:txBody>
      </p:sp>
      <p:sp>
        <p:nvSpPr>
          <p:cNvPr id="186" name="Title text info"/>
          <p:cNvSpPr txBox="1"/>
          <p:nvPr/>
        </p:nvSpPr>
        <p:spPr>
          <a:xfrm>
            <a:off x="16623445" y="7905420"/>
            <a:ext cx="7289917" cy="1111073"/>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a:lnSpc>
                <a:spcPct val="80000"/>
              </a:lnSpc>
              <a:defRPr sz="4200">
                <a:solidFill>
                  <a:srgbClr val="535353"/>
                </a:solidFill>
                <a:uFill>
                  <a:solidFill>
                    <a:srgbClr val="000000"/>
                  </a:solidFill>
                </a:uFill>
              </a:defRPr>
            </a:lvl1pPr>
          </a:lstStyle>
          <a:p>
            <a:pPr>
              <a:defRPr>
                <a:uFillTx/>
              </a:defRPr>
            </a:pPr>
            <a:r>
              <a:rPr lang="en-IN" dirty="0">
                <a:solidFill>
                  <a:srgbClr val="1014B0"/>
                </a:solidFill>
                <a:uFill>
                  <a:solidFill>
                    <a:srgbClr val="000000"/>
                  </a:solidFill>
                </a:uFill>
                <a:latin typeface="Bookman Old Style" panose="02050604050505020204" pitchFamily="18" charset="0"/>
              </a:rPr>
              <a:t>Rotary a</a:t>
            </a:r>
            <a:r>
              <a:rPr dirty="0" err="1">
                <a:solidFill>
                  <a:srgbClr val="1014B0"/>
                </a:solidFill>
                <a:uFill>
                  <a:solidFill>
                    <a:srgbClr val="000000"/>
                  </a:solidFill>
                </a:uFill>
                <a:latin typeface="Bookman Old Style" panose="02050604050505020204" pitchFamily="18" charset="0"/>
              </a:rPr>
              <a:t>irlock</a:t>
            </a:r>
            <a:r>
              <a:rPr dirty="0">
                <a:solidFill>
                  <a:srgbClr val="1014B0"/>
                </a:solidFill>
                <a:uFill>
                  <a:solidFill>
                    <a:srgbClr val="000000"/>
                  </a:solidFill>
                </a:uFill>
                <a:latin typeface="Bookman Old Style" panose="02050604050505020204" pitchFamily="18" charset="0"/>
              </a:rPr>
              <a:t> feeders and screw feeders</a:t>
            </a:r>
          </a:p>
        </p:txBody>
      </p:sp>
      <p:sp>
        <p:nvSpPr>
          <p:cNvPr id="187" name="Slide Number"/>
          <p:cNvSpPr txBox="1">
            <a:spLocks noGrp="1"/>
          </p:cNvSpPr>
          <p:nvPr>
            <p:ph type="sldNum" sz="quarter" idx="2"/>
          </p:nvPr>
        </p:nvSpPr>
        <p:spPr>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8</a:t>
            </a:fld>
            <a:endParaRPr/>
          </a:p>
        </p:txBody>
      </p:sp>
      <p:sp>
        <p:nvSpPr>
          <p:cNvPr id="15" name="Title text info"/>
          <p:cNvSpPr txBox="1"/>
          <p:nvPr/>
        </p:nvSpPr>
        <p:spPr>
          <a:xfrm>
            <a:off x="16623444" y="9995930"/>
            <a:ext cx="7289917" cy="1628138"/>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a:lnSpc>
                <a:spcPct val="80000"/>
              </a:lnSpc>
              <a:defRPr sz="4200">
                <a:solidFill>
                  <a:srgbClr val="535353"/>
                </a:solidFill>
                <a:uFill>
                  <a:solidFill>
                    <a:srgbClr val="000000"/>
                  </a:solidFill>
                </a:uFill>
              </a:defRPr>
            </a:lvl1pPr>
          </a:lstStyle>
          <a:p>
            <a:pPr>
              <a:defRPr>
                <a:uFillTx/>
              </a:defRPr>
            </a:pPr>
            <a:r>
              <a:rPr lang="en-IN" dirty="0">
                <a:solidFill>
                  <a:srgbClr val="1014B0"/>
                </a:solidFill>
                <a:latin typeface="Bookman Old Style" panose="02050604050505020204" pitchFamily="18" charset="0"/>
              </a:rPr>
              <a:t>Crankcase &amp; Crankshafts for refrigeration compressors</a:t>
            </a:r>
            <a:endParaRPr dirty="0">
              <a:solidFill>
                <a:srgbClr val="1014B0"/>
              </a:solidFill>
              <a:uFill>
                <a:solidFill>
                  <a:srgbClr val="000000"/>
                </a:solidFill>
              </a:uFill>
              <a:latin typeface="Bookman Old Style" panose="02050604050505020204" pitchFamily="18" charset="0"/>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schemeClr>
        </a:solidFill>
        <a:effectLst/>
      </p:bgPr>
    </p:bg>
    <p:spTree>
      <p:nvGrpSpPr>
        <p:cNvPr id="1" name=""/>
        <p:cNvGrpSpPr/>
        <p:nvPr/>
      </p:nvGrpSpPr>
      <p:grpSpPr>
        <a:xfrm>
          <a:off x="0" y="0"/>
          <a:ext cx="0" cy="0"/>
          <a:chOff x="0" y="0"/>
          <a:chExt cx="0" cy="0"/>
        </a:xfrm>
      </p:grpSpPr>
      <p:sp>
        <p:nvSpPr>
          <p:cNvPr id="2" name="Rectangle"/>
          <p:cNvSpPr/>
          <p:nvPr/>
        </p:nvSpPr>
        <p:spPr>
          <a:xfrm>
            <a:off x="-1" y="0"/>
            <a:ext cx="24384001" cy="2730954"/>
          </a:xfrm>
          <a:prstGeom prst="rect">
            <a:avLst/>
          </a:prstGeom>
          <a:solidFill>
            <a:srgbClr val="FFC000"/>
          </a:solidFill>
          <a:ln w="12700">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3" name="Gallery &amp;…"/>
          <p:cNvSpPr txBox="1"/>
          <p:nvPr/>
        </p:nvSpPr>
        <p:spPr>
          <a:xfrm>
            <a:off x="-513664" y="103900"/>
            <a:ext cx="24821362" cy="1638474"/>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ormAutofit/>
          </a:bodyPr>
          <a:lstStyle/>
          <a:p>
            <a:pPr algn="ctr">
              <a:defRPr sz="6400" b="1">
                <a:solidFill>
                  <a:srgbClr val="34393D"/>
                </a:solidFill>
              </a:defRPr>
            </a:pPr>
            <a:r>
              <a:rPr sz="9400" u="sng" cap="all" dirty="0">
                <a:solidFill>
                  <a:srgbClr val="1014B0"/>
                </a:solidFill>
                <a:latin typeface="Bookman Old Style"/>
                <a:ea typeface="Bookman Old Style"/>
                <a:cs typeface="Bookman Old Style"/>
                <a:sym typeface="Bookman Old Style"/>
              </a:rPr>
              <a:t>I</a:t>
            </a:r>
            <a:r>
              <a:rPr sz="6500" u="sng" cap="all" dirty="0">
                <a:solidFill>
                  <a:srgbClr val="1014B0"/>
                </a:solidFill>
                <a:latin typeface="Bookman Old Style"/>
                <a:ea typeface="Bookman Old Style"/>
                <a:cs typeface="Bookman Old Style"/>
                <a:sym typeface="Bookman Old Style"/>
              </a:rPr>
              <a:t>nfrastructure</a:t>
            </a:r>
          </a:p>
        </p:txBody>
      </p:sp>
      <p:sp>
        <p:nvSpPr>
          <p:cNvPr id="5" name="Title text info"/>
          <p:cNvSpPr txBox="1"/>
          <p:nvPr/>
        </p:nvSpPr>
        <p:spPr>
          <a:xfrm>
            <a:off x="2190940" y="1491800"/>
            <a:ext cx="19530513" cy="1111073"/>
          </a:xfrm>
          <a:prstGeom prst="rect">
            <a:avLst/>
          </a:prstGeom>
          <a:ln w="12700">
            <a:miter lim="400000"/>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lnSpc>
                <a:spcPct val="80000"/>
              </a:lnSpc>
              <a:defRPr sz="4200">
                <a:solidFill>
                  <a:srgbClr val="34393D"/>
                </a:solidFill>
                <a:latin typeface="Bookman Old Style"/>
                <a:ea typeface="Bookman Old Style"/>
                <a:cs typeface="Bookman Old Style"/>
                <a:sym typeface="Bookman Old Style"/>
              </a:defRPr>
            </a:lvl1pPr>
          </a:lstStyle>
          <a:p>
            <a:pPr>
              <a:defRPr>
                <a:latin typeface="Poppins"/>
                <a:ea typeface="Poppins"/>
                <a:cs typeface="Poppins"/>
                <a:sym typeface="Poppins"/>
              </a:defRPr>
            </a:pPr>
            <a:r>
              <a:rPr dirty="0">
                <a:solidFill>
                  <a:srgbClr val="1014B0"/>
                </a:solidFill>
                <a:latin typeface="Bookman Old Style"/>
                <a:ea typeface="Bookman Old Style"/>
                <a:cs typeface="Bookman Old Style"/>
                <a:sym typeface="Bookman Old Style"/>
              </a:rPr>
              <a:t>Complete manufacturing facilities for manufacture of castings with the following production machineries, </a:t>
            </a:r>
            <a:r>
              <a:rPr dirty="0" err="1">
                <a:solidFill>
                  <a:srgbClr val="1014B0"/>
                </a:solidFill>
                <a:latin typeface="Bookman Old Style"/>
                <a:ea typeface="Bookman Old Style"/>
                <a:cs typeface="Bookman Old Style"/>
                <a:sym typeface="Bookman Old Style"/>
              </a:rPr>
              <a:t>equipments</a:t>
            </a:r>
            <a:r>
              <a:rPr dirty="0">
                <a:solidFill>
                  <a:srgbClr val="1014B0"/>
                </a:solidFill>
                <a:latin typeface="Bookman Old Style"/>
                <a:ea typeface="Bookman Old Style"/>
                <a:cs typeface="Bookman Old Style"/>
                <a:sym typeface="Bookman Old Style"/>
              </a:rPr>
              <a:t> and facilities</a:t>
            </a:r>
            <a:r>
              <a:rPr dirty="0">
                <a:latin typeface="Bookman Old Style"/>
                <a:ea typeface="Bookman Old Style"/>
                <a:cs typeface="Bookman Old Style"/>
                <a:sym typeface="Bookman Old Style"/>
              </a:rPr>
              <a:t>.</a:t>
            </a:r>
          </a:p>
        </p:txBody>
      </p:sp>
      <p:sp>
        <p:nvSpPr>
          <p:cNvPr id="6" name="Title text info"/>
          <p:cNvSpPr txBox="1"/>
          <p:nvPr/>
        </p:nvSpPr>
        <p:spPr>
          <a:xfrm>
            <a:off x="876299" y="3798658"/>
            <a:ext cx="11315700" cy="1554272"/>
          </a:xfrm>
          <a:prstGeom prst="rect">
            <a:avLst/>
          </a:prstGeom>
          <a:ln w="25400">
            <a:solidFill>
              <a:schemeClr val="accent1"/>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b="1" dirty="0">
                <a:solidFill>
                  <a:srgbClr val="1014B0"/>
                </a:solidFill>
                <a:latin typeface="Bookman Old Style" panose="02050604050505020204" pitchFamily="18" charset="0"/>
              </a:rPr>
              <a:t>Induction melting furnace, Medium Frequency power supply 750 KW with melting crucibles of 500 Kgs, 1000 Kgs and 2000 Kgs</a:t>
            </a:r>
            <a:r>
              <a:rPr lang="en-IN" b="1" dirty="0">
                <a:latin typeface="Bookman Old Style" panose="02050604050505020204" pitchFamily="18" charset="0"/>
              </a:rPr>
              <a:t>.</a:t>
            </a:r>
            <a:endParaRPr b="1" dirty="0">
              <a:latin typeface="Bookman Old Style" panose="02050604050505020204" pitchFamily="18" charset="0"/>
            </a:endParaRPr>
          </a:p>
        </p:txBody>
      </p:sp>
      <p:sp>
        <p:nvSpPr>
          <p:cNvPr id="14" name="Slide Number"/>
          <p:cNvSpPr txBox="1">
            <a:spLocks noGrp="1"/>
          </p:cNvSpPr>
          <p:nvPr>
            <p:ph type="sldNum" sz="quarter" idx="2"/>
          </p:nvPr>
        </p:nvSpPr>
        <p:spPr>
          <a:xfrm>
            <a:off x="14630400" y="12712700"/>
            <a:ext cx="5689600" cy="736600"/>
          </a:xfrm>
          <a:prstGeom prst="rect">
            <a:avLst/>
          </a:prstGeom>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9</a:t>
            </a:fld>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682" y="3130274"/>
            <a:ext cx="8918771" cy="6277171"/>
          </a:xfrm>
          <a:prstGeom prst="rect">
            <a:avLst/>
          </a:prstGeom>
        </p:spPr>
      </p:pic>
      <p:sp>
        <p:nvSpPr>
          <p:cNvPr id="19" name="Title text info"/>
          <p:cNvSpPr txBox="1"/>
          <p:nvPr/>
        </p:nvSpPr>
        <p:spPr>
          <a:xfrm>
            <a:off x="9937750" y="11158428"/>
            <a:ext cx="10382250" cy="1554272"/>
          </a:xfrm>
          <a:prstGeom prst="rect">
            <a:avLst/>
          </a:prstGeom>
          <a:ln w="25400">
            <a:solidFill>
              <a:srgbClr val="A7A7A7"/>
            </a:solidFill>
          </a:ln>
          <a:extLst>
            <a:ext uri="{C572A759-6A51-4108-AA02-DFA0A04FC94B}">
              <ma14:wrappingTextBoxFlag xmlns:mc="http://schemas.openxmlformats.org/markup-compatibility/2006" xmlns:mv="urn:schemas-microsoft-com:mac:vml"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marL="59690" indent="-59690" algn="l" defTabSz="288290">
              <a:tabLst>
                <a:tab pos="685800" algn="l"/>
                <a:tab pos="736600" algn="l"/>
              </a:tabLst>
              <a:defRPr sz="3200">
                <a:solidFill>
                  <a:srgbClr val="535353"/>
                </a:solidFill>
                <a:uFill>
                  <a:solidFill>
                    <a:srgbClr val="000000"/>
                  </a:solidFill>
                </a:uFill>
                <a:latin typeface="Bookman Old Style"/>
                <a:ea typeface="Bookman Old Style"/>
                <a:cs typeface="Bookman Old Style"/>
                <a:sym typeface="Bookman Old Style"/>
              </a:defRPr>
            </a:lvl1pPr>
          </a:lstStyle>
          <a:p>
            <a:r>
              <a:rPr b="1" dirty="0">
                <a:solidFill>
                  <a:srgbClr val="1014B0"/>
                </a:solidFill>
                <a:latin typeface="Bookman Old Style" panose="02050604050505020204" pitchFamily="18" charset="0"/>
              </a:rPr>
              <a:t>Continuous mixer 10 MT mixed resin sand per hour for two part resin system  with compaction table for </a:t>
            </a:r>
            <a:r>
              <a:rPr b="1" dirty="0" err="1">
                <a:solidFill>
                  <a:srgbClr val="1014B0"/>
                </a:solidFill>
                <a:latin typeface="Bookman Old Style" panose="02050604050505020204" pitchFamily="18" charset="0"/>
              </a:rPr>
              <a:t>mould</a:t>
            </a:r>
            <a:r>
              <a:rPr b="1" dirty="0">
                <a:solidFill>
                  <a:srgbClr val="1014B0"/>
                </a:solidFill>
                <a:latin typeface="Bookman Old Style" panose="02050604050505020204" pitchFamily="18" charset="0"/>
              </a:rPr>
              <a:t> production</a:t>
            </a:r>
            <a:r>
              <a:rPr lang="en-IN" b="1" dirty="0">
                <a:latin typeface="Bookman Old Style" panose="02050604050505020204" pitchFamily="18" charset="0"/>
              </a:rPr>
              <a:t>.</a:t>
            </a:r>
            <a:endParaRPr b="1" dirty="0">
              <a:latin typeface="Bookman Old Style" panose="02050604050505020204" pitchFamily="18" charset="0"/>
            </a:endParaRP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3278" y="7086599"/>
            <a:ext cx="8056825" cy="5955764"/>
          </a:xfrm>
          <a:prstGeom prst="rect">
            <a:avLst/>
          </a:prstGeom>
        </p:spPr>
      </p:pic>
    </p:spTree>
    <p:extLst>
      <p:ext uri="{BB962C8B-B14F-4D97-AF65-F5344CB8AC3E}">
        <p14:creationId xmlns:p14="http://schemas.microsoft.com/office/powerpoint/2010/main" val="345902199"/>
      </p:ext>
    </p:extLst>
  </p:cSld>
  <p:clrMapOvr>
    <a:masterClrMapping/>
  </p:clrMapOvr>
  <p:transition spd="med"/>
</p:sld>
</file>

<file path=ppt/theme/theme1.xml><?xml version="1.0" encoding="utf-8"?>
<a:theme xmlns:a="http://schemas.openxmlformats.org/drawingml/2006/main" name="White">
  <a:themeElements>
    <a:clrScheme name="White">
      <a:dk1>
        <a:srgbClr val="FFFFFF"/>
      </a:dk1>
      <a:lt1>
        <a:srgbClr val="B08605"/>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rotWithShape="0">
              <a:srgbClr val="000000">
                <a:alpha val="50000"/>
              </a:srgbClr>
            </a:outerShdw>
          </a:effectLst>
        </a:effectStyle>
        <a:effectStyle>
          <a:effectLst>
            <a:outerShdw blurRad="25400" rotWithShape="0">
              <a:srgbClr val="000000">
                <a:alpha val="50000"/>
              </a:srgbClr>
            </a:outerShdw>
          </a:effectLst>
        </a:effectStyle>
        <a:effectStyle>
          <a:effectLst>
            <a:outerShdw blurRad="254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BADB0"/>
        </a:solidFill>
        <a:ln w="25400" cap="flat">
          <a:solidFill>
            <a:schemeClr val="accent1"/>
          </a:solidFill>
          <a:prstDash val="solid"/>
          <a:round/>
        </a:ln>
        <a:effectLst>
          <a:outerShdw blurRad="254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254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rotWithShape="0">
              <a:srgbClr val="000000">
                <a:alpha val="50000"/>
              </a:srgbClr>
            </a:outerShdw>
          </a:effectLst>
        </a:effectStyle>
        <a:effectStyle>
          <a:effectLst>
            <a:outerShdw blurRad="25400" rotWithShape="0">
              <a:srgbClr val="000000">
                <a:alpha val="50000"/>
              </a:srgbClr>
            </a:outerShdw>
          </a:effectLst>
        </a:effectStyle>
        <a:effectStyle>
          <a:effectLst>
            <a:outerShdw blurRad="254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BADB0"/>
        </a:solidFill>
        <a:ln w="25400" cap="flat">
          <a:solidFill>
            <a:schemeClr val="accent1"/>
          </a:solidFill>
          <a:prstDash val="solid"/>
          <a:round/>
        </a:ln>
        <a:effectLst>
          <a:outerShdw blurRad="254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254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just"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B08605"/>
            </a:solidFill>
            <a:effectLst/>
            <a:uFillTx/>
            <a:latin typeface="Poppins"/>
            <a:ea typeface="Poppins"/>
            <a:cs typeface="Poppins"/>
            <a:sym typeface="Poppi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1137</TotalTime>
  <Words>1099</Words>
  <Application>Microsoft Office PowerPoint</Application>
  <PresentationFormat>Custom</PresentationFormat>
  <Paragraphs>157</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Bookman Old Style</vt:lpstr>
      <vt:lpstr>Calibri</vt:lpstr>
      <vt:lpstr>Helvetica Light</vt:lpstr>
      <vt:lpstr>Helvetica Neue</vt:lpstr>
      <vt:lpstr>Poppins</vt:lpstr>
      <vt:lpstr>Poppins Medium</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 Sathish Kumar</cp:lastModifiedBy>
  <cp:revision>84</cp:revision>
  <cp:lastPrinted>2020-11-21T05:33:41Z</cp:lastPrinted>
  <dcterms:created xsi:type="dcterms:W3CDTF">2018-11-23T10:55:16Z</dcterms:created>
  <dcterms:modified xsi:type="dcterms:W3CDTF">2021-07-12T12:56:36Z</dcterms:modified>
</cp:coreProperties>
</file>